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0"/>
  </p:notesMasterIdLst>
  <p:sldIdLst>
    <p:sldId id="256" r:id="rId2"/>
    <p:sldId id="258" r:id="rId3"/>
    <p:sldId id="259" r:id="rId4"/>
    <p:sldId id="264" r:id="rId5"/>
    <p:sldId id="260" r:id="rId6"/>
    <p:sldId id="261" r:id="rId7"/>
    <p:sldId id="262" r:id="rId8"/>
    <p:sldId id="263" r:id="rId9"/>
  </p:sldIdLst>
  <p:sldSz cx="14630400" cy="8229600"/>
  <p:notesSz cx="8229600" cy="14630400"/>
  <p:embeddedFontLst>
    <p:embeddedFont>
      <p:font typeface="Inconsolata" pitchFamily="1" charset="0"/>
      <p:regular r:id="rId11"/>
    </p:embeddedFont>
    <p:embeddedFont>
      <p:font typeface="Inconsolata Bold" pitchFamily="1" charset="0"/>
      <p:bold r:id="rId12"/>
    </p:embeddedFont>
    <p:embeddedFont>
      <p:font typeface="Montserrat Black" panose="00000A00000000000000" pitchFamily="2" charset="0"/>
      <p:regular r:id="rId13"/>
      <p:bold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52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5005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473887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8ECE4"/>
          </a:solidFill>
          <a:ln/>
        </p:spPr>
      </p:sp>
      <p:sp>
        <p:nvSpPr>
          <p:cNvPr id="3" name="Shape 1"/>
          <p:cNvSpPr/>
          <p:nvPr/>
        </p:nvSpPr>
        <p:spPr>
          <a:xfrm>
            <a:off x="0" y="0"/>
            <a:ext cx="14630400" cy="8229600"/>
          </a:xfrm>
          <a:prstGeom prst="rect">
            <a:avLst/>
          </a:prstGeom>
          <a:solidFill>
            <a:srgbClr val="F8ECE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8ECE4"/>
          </a:solidFill>
          <a:ln/>
        </p:spPr>
      </p:sp>
      <p:sp>
        <p:nvSpPr>
          <p:cNvPr id="3" name="Shape 1"/>
          <p:cNvSpPr/>
          <p:nvPr/>
        </p:nvSpPr>
        <p:spPr>
          <a:xfrm>
            <a:off x="0" y="0"/>
            <a:ext cx="14630400" cy="8229600"/>
          </a:xfrm>
          <a:prstGeom prst="rect">
            <a:avLst/>
          </a:prstGeom>
          <a:solidFill>
            <a:srgbClr val="F8ECE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8ECE4"/>
          </a:solidFill>
          <a:ln/>
        </p:spPr>
      </p:sp>
      <p:sp>
        <p:nvSpPr>
          <p:cNvPr id="3" name="Shape 1"/>
          <p:cNvSpPr/>
          <p:nvPr/>
        </p:nvSpPr>
        <p:spPr>
          <a:xfrm>
            <a:off x="0" y="0"/>
            <a:ext cx="14630400" cy="8229600"/>
          </a:xfrm>
          <a:prstGeom prst="rect">
            <a:avLst/>
          </a:prstGeom>
          <a:solidFill>
            <a:srgbClr val="F8ECE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8ECE4"/>
          </a:solidFill>
          <a:ln/>
        </p:spPr>
      </p:sp>
      <p:sp>
        <p:nvSpPr>
          <p:cNvPr id="3" name="Shape 1"/>
          <p:cNvSpPr/>
          <p:nvPr/>
        </p:nvSpPr>
        <p:spPr>
          <a:xfrm>
            <a:off x="0" y="0"/>
            <a:ext cx="14630400" cy="8229600"/>
          </a:xfrm>
          <a:prstGeom prst="rect">
            <a:avLst/>
          </a:prstGeom>
          <a:solidFill>
            <a:srgbClr val="F8ECE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8ECE4"/>
          </a:solidFill>
          <a:ln/>
        </p:spPr>
      </p:sp>
      <p:sp>
        <p:nvSpPr>
          <p:cNvPr id="3" name="Shape 1"/>
          <p:cNvSpPr/>
          <p:nvPr/>
        </p:nvSpPr>
        <p:spPr>
          <a:xfrm>
            <a:off x="0" y="0"/>
            <a:ext cx="14630400" cy="8229600"/>
          </a:xfrm>
          <a:prstGeom prst="rect">
            <a:avLst/>
          </a:prstGeom>
          <a:solidFill>
            <a:srgbClr val="F8ECE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8ECE4"/>
          </a:solidFill>
          <a:ln/>
        </p:spPr>
      </p:sp>
      <p:sp>
        <p:nvSpPr>
          <p:cNvPr id="3" name="Shape 1"/>
          <p:cNvSpPr/>
          <p:nvPr/>
        </p:nvSpPr>
        <p:spPr>
          <a:xfrm>
            <a:off x="0" y="0"/>
            <a:ext cx="14630400" cy="8229600"/>
          </a:xfrm>
          <a:prstGeom prst="rect">
            <a:avLst/>
          </a:prstGeom>
          <a:solidFill>
            <a:srgbClr val="F8ECE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8ECE4"/>
          </a:solidFill>
          <a:ln/>
        </p:spPr>
      </p:sp>
      <p:sp>
        <p:nvSpPr>
          <p:cNvPr id="3" name="Shape 1"/>
          <p:cNvSpPr/>
          <p:nvPr/>
        </p:nvSpPr>
        <p:spPr>
          <a:xfrm>
            <a:off x="0" y="0"/>
            <a:ext cx="14630400" cy="8229600"/>
          </a:xfrm>
          <a:prstGeom prst="rect">
            <a:avLst/>
          </a:prstGeom>
          <a:solidFill>
            <a:srgbClr val="F8ECE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8ECE4"/>
          </a:solidFill>
          <a:ln/>
        </p:spPr>
      </p:sp>
      <p:sp>
        <p:nvSpPr>
          <p:cNvPr id="3" name="Shape 1"/>
          <p:cNvSpPr/>
          <p:nvPr/>
        </p:nvSpPr>
        <p:spPr>
          <a:xfrm>
            <a:off x="0" y="0"/>
            <a:ext cx="14630400" cy="8229600"/>
          </a:xfrm>
          <a:prstGeom prst="rect">
            <a:avLst/>
          </a:prstGeom>
          <a:solidFill>
            <a:srgbClr val="F8ECE4"/>
          </a:solidFill>
          <a:ln/>
        </p:spPr>
      </p:sp>
      <p:pic>
        <p:nvPicPr>
          <p:cNvPr id="4" name="Image 0" descr="preencoded.png">
            <a:hlinkClick r:id="rId2"/>
          </p:cNvPr>
          <p:cNvPicPr>
            <a:picLocks noChangeAspect="1"/>
          </p:cNvPicPr>
          <p:nvPr/>
        </p:nvPicPr>
        <p:blipFill>
          <a:blip r:embed="rId3"/>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656755"/>
            <a:ext cx="7556421" cy="2835116"/>
          </a:xfrm>
          <a:prstGeom prst="rect">
            <a:avLst/>
          </a:prstGeom>
          <a:noFill/>
          <a:ln/>
        </p:spPr>
        <p:txBody>
          <a:bodyPr wrap="square" lIns="0" tIns="0" rIns="0" bIns="0" rtlCol="0" anchor="t"/>
          <a:lstStyle/>
          <a:p>
            <a:pPr marL="0" indent="0">
              <a:lnSpc>
                <a:spcPts val="5550"/>
              </a:lnSpc>
              <a:buNone/>
            </a:pPr>
            <a:r>
              <a:rPr lang="en-US" sz="4450" b="1" dirty="0">
                <a:solidFill>
                  <a:srgbClr val="151617"/>
                </a:solidFill>
                <a:latin typeface="Montserrat Black" pitchFamily="34" charset="0"/>
                <a:ea typeface="Montserrat Black" pitchFamily="34" charset="-122"/>
                <a:cs typeface="Montserrat Black" pitchFamily="34" charset="-120"/>
              </a:rPr>
              <a:t>ICT εργαλεία για τη συνεργασία και την ενίσχυση της ομαδικότητας</a:t>
            </a:r>
            <a:endParaRPr lang="en-US" sz="4450" dirty="0"/>
          </a:p>
        </p:txBody>
      </p:sp>
      <p:sp>
        <p:nvSpPr>
          <p:cNvPr id="4" name="Text 1"/>
          <p:cNvSpPr/>
          <p:nvPr/>
        </p:nvSpPr>
        <p:spPr>
          <a:xfrm>
            <a:off x="792569" y="4146233"/>
            <a:ext cx="7556421" cy="1088708"/>
          </a:xfrm>
          <a:prstGeom prst="rect">
            <a:avLst/>
          </a:prstGeom>
          <a:noFill/>
          <a:ln/>
        </p:spPr>
        <p:txBody>
          <a:bodyPr wrap="square" lIns="0" tIns="0" rIns="0" bIns="0" rtlCol="0" anchor="t"/>
          <a:lstStyle/>
          <a:p>
            <a:pPr marL="0" indent="0">
              <a:lnSpc>
                <a:spcPts val="2850"/>
              </a:lnSpc>
              <a:buNone/>
            </a:pPr>
            <a:r>
              <a:rPr lang="en-US" sz="1750" dirty="0">
                <a:solidFill>
                  <a:srgbClr val="151617"/>
                </a:solidFill>
                <a:latin typeface="Inconsolata" pitchFamily="34" charset="0"/>
                <a:ea typeface="Inconsolata" pitchFamily="34" charset="-122"/>
                <a:cs typeface="Inconsolata" pitchFamily="34" charset="-120"/>
              </a:rPr>
              <a:t>Καλώς ήρθατε σε αυτήν την παρουσίαση για τα οφέλη των ICT(Information Communication Technology) εργαλείων στην εκπαιδευτική διαδικασία, με στόχο την ενίσχυση της συνεργασίας και της ομαδικότητα</a:t>
            </a:r>
            <a:r>
              <a:rPr lang="el-GR" sz="1750" dirty="0">
                <a:solidFill>
                  <a:srgbClr val="151617"/>
                </a:solidFill>
                <a:latin typeface="Inconsolata" pitchFamily="34" charset="0"/>
                <a:ea typeface="Inconsolata" pitchFamily="34" charset="-122"/>
                <a:cs typeface="Inconsolata" pitchFamily="34" charset="-120"/>
              </a:rPr>
              <a:t>ς στους μαθητές, όπως παρουσιάστηκαν στο σεμινάριο που έγινε στη Λισαβόνα</a:t>
            </a:r>
            <a:r>
              <a:rPr lang="en-US" sz="1750" dirty="0">
                <a:solidFill>
                  <a:srgbClr val="151617"/>
                </a:solidFill>
                <a:latin typeface="Inconsolata" pitchFamily="34" charset="0"/>
                <a:ea typeface="Inconsolata" pitchFamily="34" charset="-122"/>
                <a:cs typeface="Inconsolata" pitchFamily="34" charset="-120"/>
              </a:rPr>
              <a:t>,</a:t>
            </a:r>
            <a:r>
              <a:rPr lang="el-GR" sz="1750" dirty="0">
                <a:solidFill>
                  <a:srgbClr val="151617"/>
                </a:solidFill>
                <a:latin typeface="Inconsolata" pitchFamily="34" charset="0"/>
                <a:ea typeface="Inconsolata" pitchFamily="34" charset="-122"/>
                <a:cs typeface="Inconsolata" pitchFamily="34" charset="-120"/>
              </a:rPr>
              <a:t> στα πλαίσια του</a:t>
            </a:r>
            <a:r>
              <a:rPr lang="en-US" sz="1750" dirty="0">
                <a:solidFill>
                  <a:srgbClr val="151617"/>
                </a:solidFill>
                <a:latin typeface="Inconsolata" pitchFamily="34" charset="0"/>
                <a:ea typeface="Inconsolata" pitchFamily="34" charset="-122"/>
                <a:cs typeface="Inconsolata" pitchFamily="34" charset="-120"/>
              </a:rPr>
              <a:t> Erasmus 1 </a:t>
            </a:r>
            <a:r>
              <a:rPr lang="el-GR" sz="1750" dirty="0">
                <a:solidFill>
                  <a:srgbClr val="151617"/>
                </a:solidFill>
                <a:latin typeface="Inconsolata" pitchFamily="34" charset="0"/>
                <a:ea typeface="Inconsolata" pitchFamily="34" charset="-122"/>
                <a:cs typeface="Inconsolata" pitchFamily="34" charset="-120"/>
              </a:rPr>
              <a:t>Κινητικότητα 1  </a:t>
            </a:r>
            <a:endParaRPr lang="en-US" sz="1750" dirty="0">
              <a:solidFill>
                <a:srgbClr val="151617"/>
              </a:solidFill>
              <a:latin typeface="Inconsolata" pitchFamily="34" charset="0"/>
              <a:ea typeface="Inconsolata" pitchFamily="34" charset="-122"/>
              <a:cs typeface="Inconsolata" pitchFamily="34" charset="-120"/>
            </a:endParaRPr>
          </a:p>
          <a:p>
            <a:pPr marL="0" indent="0">
              <a:lnSpc>
                <a:spcPts val="2850"/>
              </a:lnSpc>
              <a:buNone/>
            </a:pPr>
            <a:endParaRPr lang="en-US" sz="1750" dirty="0"/>
          </a:p>
        </p:txBody>
      </p:sp>
      <p:sp>
        <p:nvSpPr>
          <p:cNvPr id="5" name="Shape 2"/>
          <p:cNvSpPr/>
          <p:nvPr/>
        </p:nvSpPr>
        <p:spPr>
          <a:xfrm>
            <a:off x="793790" y="6192798"/>
            <a:ext cx="362903" cy="362903"/>
          </a:xfrm>
          <a:prstGeom prst="roundRect">
            <a:avLst>
              <a:gd name="adj" fmla="val 25194296"/>
            </a:avLst>
          </a:prstGeom>
          <a:noFill/>
          <a:ln w="7620">
            <a:solidFill>
              <a:srgbClr val="FFFFFF"/>
            </a:solidFill>
            <a:prstDash val="solid"/>
          </a:ln>
        </p:spPr>
        <p:txBody>
          <a:bodyPr/>
          <a:lstStyle/>
          <a:p>
            <a:endParaRPr lang="en-GB"/>
          </a:p>
        </p:txBody>
      </p:sp>
      <p:pic>
        <p:nvPicPr>
          <p:cNvPr id="6" name="Image 1" descr="preencoded.png"/>
          <p:cNvPicPr>
            <a:picLocks noChangeAspect="1"/>
          </p:cNvPicPr>
          <p:nvPr/>
        </p:nvPicPr>
        <p:blipFill>
          <a:blip r:embed="rId4"/>
          <a:stretch>
            <a:fillRect/>
          </a:stretch>
        </p:blipFill>
        <p:spPr>
          <a:xfrm>
            <a:off x="801410" y="6200418"/>
            <a:ext cx="347663" cy="347663"/>
          </a:xfrm>
          <a:prstGeom prst="rect">
            <a:avLst/>
          </a:prstGeom>
        </p:spPr>
      </p:pic>
      <p:sp>
        <p:nvSpPr>
          <p:cNvPr id="7" name="Text 3"/>
          <p:cNvSpPr/>
          <p:nvPr/>
        </p:nvSpPr>
        <p:spPr>
          <a:xfrm>
            <a:off x="1270040" y="6175891"/>
            <a:ext cx="2267069" cy="396835"/>
          </a:xfrm>
          <a:prstGeom prst="rect">
            <a:avLst/>
          </a:prstGeom>
          <a:noFill/>
          <a:ln/>
        </p:spPr>
        <p:txBody>
          <a:bodyPr wrap="none" lIns="0" tIns="0" rIns="0" bIns="0" rtlCol="0" anchor="t"/>
          <a:lstStyle/>
          <a:p>
            <a:pPr marL="0" indent="0" algn="l">
              <a:lnSpc>
                <a:spcPts val="3100"/>
              </a:lnSpc>
              <a:buNone/>
            </a:pPr>
            <a:r>
              <a:rPr lang="el-GR" sz="2200" b="1" dirty="0">
                <a:solidFill>
                  <a:srgbClr val="151617"/>
                </a:solidFill>
                <a:latin typeface="Inconsolata Bold" pitchFamily="34" charset="0"/>
                <a:ea typeface="Inconsolata Bold" pitchFamily="34" charset="-122"/>
              </a:rPr>
              <a:t>Από την εκπαιδευτικό </a:t>
            </a:r>
            <a:r>
              <a:rPr lang="el-GR" sz="2200" b="1" dirty="0" err="1">
                <a:solidFill>
                  <a:srgbClr val="151617"/>
                </a:solidFill>
                <a:latin typeface="Inconsolata Bold" pitchFamily="34" charset="0"/>
                <a:ea typeface="Inconsolata Bold" pitchFamily="34" charset="-122"/>
              </a:rPr>
              <a:t>Νάσω</a:t>
            </a:r>
            <a:r>
              <a:rPr lang="el-GR" sz="2200" b="1" dirty="0">
                <a:solidFill>
                  <a:srgbClr val="151617"/>
                </a:solidFill>
                <a:latin typeface="Inconsolata Bold" pitchFamily="34" charset="0"/>
                <a:ea typeface="Inconsolata Bold" pitchFamily="34" charset="-122"/>
              </a:rPr>
              <a:t> Αγαπίου</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94373" y="702112"/>
            <a:ext cx="7755255" cy="1859875"/>
          </a:xfrm>
          <a:prstGeom prst="rect">
            <a:avLst/>
          </a:prstGeom>
          <a:noFill/>
          <a:ln/>
        </p:spPr>
        <p:txBody>
          <a:bodyPr wrap="square" lIns="0" tIns="0" rIns="0" bIns="0" rtlCol="0" anchor="t"/>
          <a:lstStyle/>
          <a:p>
            <a:pPr marL="0" indent="0">
              <a:lnSpc>
                <a:spcPts val="4850"/>
              </a:lnSpc>
              <a:buNone/>
            </a:pPr>
            <a:r>
              <a:rPr lang="en-US" sz="3900" b="1" dirty="0">
                <a:solidFill>
                  <a:srgbClr val="151617"/>
                </a:solidFill>
                <a:latin typeface="Montserrat Black" pitchFamily="34" charset="0"/>
                <a:ea typeface="Montserrat Black" pitchFamily="34" charset="-122"/>
                <a:cs typeface="Montserrat Black" pitchFamily="34" charset="-120"/>
              </a:rPr>
              <a:t>Τα οφέλη της χρήσης των ICT εργαλείων στην εκπαιδευτική διαδικασία</a:t>
            </a:r>
            <a:endParaRPr lang="en-US" sz="3900" dirty="0"/>
          </a:p>
        </p:txBody>
      </p:sp>
      <p:sp>
        <p:nvSpPr>
          <p:cNvPr id="4" name="Shape 1"/>
          <p:cNvSpPr/>
          <p:nvPr/>
        </p:nvSpPr>
        <p:spPr>
          <a:xfrm>
            <a:off x="694373" y="3082647"/>
            <a:ext cx="446365" cy="446365"/>
          </a:xfrm>
          <a:prstGeom prst="roundRect">
            <a:avLst>
              <a:gd name="adj" fmla="val 2049"/>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GB"/>
          </a:p>
        </p:txBody>
      </p:sp>
      <p:sp>
        <p:nvSpPr>
          <p:cNvPr id="5" name="Text 2"/>
          <p:cNvSpPr/>
          <p:nvPr/>
        </p:nvSpPr>
        <p:spPr>
          <a:xfrm>
            <a:off x="855345" y="3156942"/>
            <a:ext cx="124420" cy="297656"/>
          </a:xfrm>
          <a:prstGeom prst="rect">
            <a:avLst/>
          </a:prstGeom>
          <a:noFill/>
          <a:ln/>
        </p:spPr>
        <p:txBody>
          <a:bodyPr wrap="none" lIns="0" tIns="0" rIns="0" bIns="0" rtlCol="0" anchor="t"/>
          <a:lstStyle/>
          <a:p>
            <a:pPr marL="0" indent="0" algn="ctr">
              <a:lnSpc>
                <a:spcPts val="2300"/>
              </a:lnSpc>
              <a:buNone/>
            </a:pPr>
            <a:r>
              <a:rPr lang="en-US" sz="2300" b="1" dirty="0">
                <a:solidFill>
                  <a:srgbClr val="151617"/>
                </a:solidFill>
                <a:latin typeface="Montserrat Black" pitchFamily="34" charset="0"/>
                <a:ea typeface="Montserrat Black" pitchFamily="34" charset="-122"/>
                <a:cs typeface="Montserrat Black" pitchFamily="34" charset="-120"/>
              </a:rPr>
              <a:t>1</a:t>
            </a:r>
            <a:endParaRPr lang="en-US" sz="2300" dirty="0"/>
          </a:p>
        </p:txBody>
      </p:sp>
      <p:sp>
        <p:nvSpPr>
          <p:cNvPr id="6" name="Text 3"/>
          <p:cNvSpPr/>
          <p:nvPr/>
        </p:nvSpPr>
        <p:spPr>
          <a:xfrm>
            <a:off x="1339096" y="3082647"/>
            <a:ext cx="3133725" cy="619839"/>
          </a:xfrm>
          <a:prstGeom prst="rect">
            <a:avLst/>
          </a:prstGeom>
          <a:noFill/>
          <a:ln/>
        </p:spPr>
        <p:txBody>
          <a:bodyPr wrap="square" lIns="0" tIns="0" rIns="0" bIns="0" rtlCol="0" anchor="t"/>
          <a:lstStyle/>
          <a:p>
            <a:pPr marL="0" indent="0">
              <a:lnSpc>
                <a:spcPts val="2400"/>
              </a:lnSpc>
              <a:buNone/>
            </a:pPr>
            <a:r>
              <a:rPr lang="en-US" sz="1950" b="1" dirty="0">
                <a:solidFill>
                  <a:srgbClr val="151617"/>
                </a:solidFill>
                <a:latin typeface="Montserrat Black" pitchFamily="34" charset="0"/>
                <a:ea typeface="Montserrat Black" pitchFamily="34" charset="-122"/>
                <a:cs typeface="Montserrat Black" pitchFamily="34" charset="-120"/>
              </a:rPr>
              <a:t>Ενίσχυση της δημιουργικότητας</a:t>
            </a:r>
            <a:endParaRPr lang="en-US" sz="1950" dirty="0"/>
          </a:p>
        </p:txBody>
      </p:sp>
      <p:sp>
        <p:nvSpPr>
          <p:cNvPr id="7" name="Text 4"/>
          <p:cNvSpPr/>
          <p:nvPr/>
        </p:nvSpPr>
        <p:spPr>
          <a:xfrm>
            <a:off x="1339096" y="3821430"/>
            <a:ext cx="3133725" cy="1269206"/>
          </a:xfrm>
          <a:prstGeom prst="rect">
            <a:avLst/>
          </a:prstGeom>
          <a:noFill/>
          <a:ln/>
        </p:spPr>
        <p:txBody>
          <a:bodyPr wrap="square" lIns="0" tIns="0" rIns="0" bIns="0" rtlCol="0" anchor="t"/>
          <a:lstStyle/>
          <a:p>
            <a:pPr marL="0" indent="0">
              <a:lnSpc>
                <a:spcPts val="2450"/>
              </a:lnSpc>
              <a:buNone/>
            </a:pPr>
            <a:r>
              <a:rPr lang="en-US" sz="1550" dirty="0">
                <a:solidFill>
                  <a:srgbClr val="151617"/>
                </a:solidFill>
                <a:latin typeface="Inconsolata" pitchFamily="34" charset="0"/>
                <a:ea typeface="Inconsolata" pitchFamily="34" charset="-122"/>
                <a:cs typeface="Inconsolata" pitchFamily="34" charset="-120"/>
              </a:rPr>
              <a:t>Τα ICT εργαλεία προσφέρουν ποικίλα εργαλεία και μέσ</a:t>
            </a:r>
            <a:r>
              <a:rPr lang="el-GR" sz="1550" dirty="0">
                <a:solidFill>
                  <a:srgbClr val="151617"/>
                </a:solidFill>
                <a:latin typeface="Inconsolata" pitchFamily="34" charset="0"/>
                <a:ea typeface="Inconsolata" pitchFamily="34" charset="-122"/>
                <a:cs typeface="Inconsolata" pitchFamily="34" charset="-120"/>
              </a:rPr>
              <a:t>α</a:t>
            </a:r>
            <a:r>
              <a:rPr lang="en-US" sz="1550" dirty="0">
                <a:solidFill>
                  <a:srgbClr val="151617"/>
                </a:solidFill>
                <a:latin typeface="Inconsolata" pitchFamily="34" charset="0"/>
                <a:ea typeface="Inconsolata" pitchFamily="34" charset="-122"/>
                <a:cs typeface="Inconsolata" pitchFamily="34" charset="-120"/>
              </a:rPr>
              <a:t> για να ενισχύσουν τη δημιουργικότητα.</a:t>
            </a:r>
            <a:endParaRPr lang="en-US" sz="1550" dirty="0"/>
          </a:p>
        </p:txBody>
      </p:sp>
      <p:sp>
        <p:nvSpPr>
          <p:cNvPr id="8" name="Shape 5"/>
          <p:cNvSpPr/>
          <p:nvPr/>
        </p:nvSpPr>
        <p:spPr>
          <a:xfrm>
            <a:off x="4671179" y="3082647"/>
            <a:ext cx="446365" cy="446365"/>
          </a:xfrm>
          <a:prstGeom prst="roundRect">
            <a:avLst>
              <a:gd name="adj" fmla="val 2049"/>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GB"/>
          </a:p>
        </p:txBody>
      </p:sp>
      <p:sp>
        <p:nvSpPr>
          <p:cNvPr id="9" name="Text 6"/>
          <p:cNvSpPr/>
          <p:nvPr/>
        </p:nvSpPr>
        <p:spPr>
          <a:xfrm>
            <a:off x="4803815" y="3156942"/>
            <a:ext cx="180975" cy="297656"/>
          </a:xfrm>
          <a:prstGeom prst="rect">
            <a:avLst/>
          </a:prstGeom>
          <a:noFill/>
          <a:ln/>
        </p:spPr>
        <p:txBody>
          <a:bodyPr wrap="none" lIns="0" tIns="0" rIns="0" bIns="0" rtlCol="0" anchor="t"/>
          <a:lstStyle/>
          <a:p>
            <a:pPr marL="0" indent="0" algn="ctr">
              <a:lnSpc>
                <a:spcPts val="2300"/>
              </a:lnSpc>
              <a:buNone/>
            </a:pPr>
            <a:r>
              <a:rPr lang="en-US" sz="2300" b="1" dirty="0">
                <a:solidFill>
                  <a:srgbClr val="151617"/>
                </a:solidFill>
                <a:latin typeface="Montserrat Black" pitchFamily="34" charset="0"/>
                <a:ea typeface="Montserrat Black" pitchFamily="34" charset="-122"/>
                <a:cs typeface="Montserrat Black" pitchFamily="34" charset="-120"/>
              </a:rPr>
              <a:t>2</a:t>
            </a:r>
            <a:endParaRPr lang="en-US" sz="2300" dirty="0"/>
          </a:p>
        </p:txBody>
      </p:sp>
      <p:sp>
        <p:nvSpPr>
          <p:cNvPr id="10" name="Text 7"/>
          <p:cNvSpPr/>
          <p:nvPr/>
        </p:nvSpPr>
        <p:spPr>
          <a:xfrm>
            <a:off x="5315903" y="3082647"/>
            <a:ext cx="3055025" cy="309920"/>
          </a:xfrm>
          <a:prstGeom prst="rect">
            <a:avLst/>
          </a:prstGeom>
          <a:noFill/>
          <a:ln/>
        </p:spPr>
        <p:txBody>
          <a:bodyPr wrap="none" lIns="0" tIns="0" rIns="0" bIns="0" rtlCol="0" anchor="t"/>
          <a:lstStyle/>
          <a:p>
            <a:pPr marL="0" indent="0">
              <a:lnSpc>
                <a:spcPts val="2400"/>
              </a:lnSpc>
              <a:buNone/>
            </a:pPr>
            <a:r>
              <a:rPr lang="en-US" sz="1950" b="1" dirty="0">
                <a:solidFill>
                  <a:srgbClr val="151617"/>
                </a:solidFill>
                <a:latin typeface="Montserrat Black" pitchFamily="34" charset="0"/>
                <a:ea typeface="Montserrat Black" pitchFamily="34" charset="-122"/>
                <a:cs typeface="Montserrat Black" pitchFamily="34" charset="-120"/>
              </a:rPr>
              <a:t>Αύξηση της συμμετοχής</a:t>
            </a:r>
            <a:endParaRPr lang="en-US" sz="1950" dirty="0"/>
          </a:p>
        </p:txBody>
      </p:sp>
      <p:sp>
        <p:nvSpPr>
          <p:cNvPr id="11" name="Text 8"/>
          <p:cNvSpPr/>
          <p:nvPr/>
        </p:nvSpPr>
        <p:spPr>
          <a:xfrm>
            <a:off x="5315903" y="3511510"/>
            <a:ext cx="3133725" cy="1586508"/>
          </a:xfrm>
          <a:prstGeom prst="rect">
            <a:avLst/>
          </a:prstGeom>
          <a:noFill/>
          <a:ln/>
        </p:spPr>
        <p:txBody>
          <a:bodyPr wrap="square" lIns="0" tIns="0" rIns="0" bIns="0" rtlCol="0" anchor="t"/>
          <a:lstStyle/>
          <a:p>
            <a:pPr marL="0" indent="0">
              <a:lnSpc>
                <a:spcPts val="2450"/>
              </a:lnSpc>
              <a:buNone/>
            </a:pPr>
            <a:r>
              <a:rPr lang="en-US" sz="1550" dirty="0">
                <a:solidFill>
                  <a:srgbClr val="151617"/>
                </a:solidFill>
                <a:latin typeface="Inconsolata" pitchFamily="34" charset="0"/>
                <a:ea typeface="Inconsolata" pitchFamily="34" charset="-122"/>
                <a:cs typeface="Inconsolata" pitchFamily="34" charset="-120"/>
              </a:rPr>
              <a:t>Δημιουργούν ένα πιο διαδραστικό και ελκυστικό περιβάλλον μάθησης, αυξάνοντας τη συμμετοχή των μαθητών.</a:t>
            </a:r>
            <a:endParaRPr lang="en-US" sz="1550" dirty="0"/>
          </a:p>
        </p:txBody>
      </p:sp>
      <p:sp>
        <p:nvSpPr>
          <p:cNvPr id="12" name="Shape 9"/>
          <p:cNvSpPr/>
          <p:nvPr/>
        </p:nvSpPr>
        <p:spPr>
          <a:xfrm>
            <a:off x="694373" y="5519499"/>
            <a:ext cx="446365" cy="446365"/>
          </a:xfrm>
          <a:prstGeom prst="roundRect">
            <a:avLst>
              <a:gd name="adj" fmla="val 2049"/>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GB"/>
          </a:p>
        </p:txBody>
      </p:sp>
      <p:sp>
        <p:nvSpPr>
          <p:cNvPr id="13" name="Text 10"/>
          <p:cNvSpPr/>
          <p:nvPr/>
        </p:nvSpPr>
        <p:spPr>
          <a:xfrm>
            <a:off x="826175" y="5593794"/>
            <a:ext cx="182761" cy="297656"/>
          </a:xfrm>
          <a:prstGeom prst="rect">
            <a:avLst/>
          </a:prstGeom>
          <a:noFill/>
          <a:ln/>
        </p:spPr>
        <p:txBody>
          <a:bodyPr wrap="none" lIns="0" tIns="0" rIns="0" bIns="0" rtlCol="0" anchor="t"/>
          <a:lstStyle/>
          <a:p>
            <a:pPr marL="0" indent="0" algn="ctr">
              <a:lnSpc>
                <a:spcPts val="2300"/>
              </a:lnSpc>
              <a:buNone/>
            </a:pPr>
            <a:r>
              <a:rPr lang="en-US" sz="2300" b="1" dirty="0">
                <a:solidFill>
                  <a:srgbClr val="151617"/>
                </a:solidFill>
                <a:latin typeface="Montserrat Black" pitchFamily="34" charset="0"/>
                <a:ea typeface="Montserrat Black" pitchFamily="34" charset="-122"/>
                <a:cs typeface="Montserrat Black" pitchFamily="34" charset="-120"/>
              </a:rPr>
              <a:t>3</a:t>
            </a:r>
            <a:endParaRPr lang="en-US" sz="2300" dirty="0"/>
          </a:p>
        </p:txBody>
      </p:sp>
      <p:sp>
        <p:nvSpPr>
          <p:cNvPr id="14" name="Text 11"/>
          <p:cNvSpPr/>
          <p:nvPr/>
        </p:nvSpPr>
        <p:spPr>
          <a:xfrm>
            <a:off x="1339096" y="5519499"/>
            <a:ext cx="3133725" cy="929759"/>
          </a:xfrm>
          <a:prstGeom prst="rect">
            <a:avLst/>
          </a:prstGeom>
          <a:noFill/>
          <a:ln/>
        </p:spPr>
        <p:txBody>
          <a:bodyPr wrap="square" lIns="0" tIns="0" rIns="0" bIns="0" rtlCol="0" anchor="t"/>
          <a:lstStyle/>
          <a:p>
            <a:pPr marL="0" indent="0">
              <a:lnSpc>
                <a:spcPts val="2400"/>
              </a:lnSpc>
              <a:buNone/>
            </a:pPr>
            <a:r>
              <a:rPr lang="en-US" sz="1950" b="1" dirty="0">
                <a:solidFill>
                  <a:srgbClr val="151617"/>
                </a:solidFill>
                <a:latin typeface="Montserrat Black" pitchFamily="34" charset="0"/>
                <a:ea typeface="Montserrat Black" pitchFamily="34" charset="-122"/>
                <a:cs typeface="Montserrat Black" pitchFamily="34" charset="-120"/>
              </a:rPr>
              <a:t>Βελτίωση των δεξιοτήτων επικοινωνίας</a:t>
            </a:r>
            <a:endParaRPr lang="en-US" sz="1950" dirty="0"/>
          </a:p>
        </p:txBody>
      </p:sp>
      <p:sp>
        <p:nvSpPr>
          <p:cNvPr id="15" name="Text 12"/>
          <p:cNvSpPr/>
          <p:nvPr/>
        </p:nvSpPr>
        <p:spPr>
          <a:xfrm>
            <a:off x="1339095" y="6266658"/>
            <a:ext cx="3133725" cy="951905"/>
          </a:xfrm>
          <a:prstGeom prst="rect">
            <a:avLst/>
          </a:prstGeom>
          <a:noFill/>
          <a:ln/>
        </p:spPr>
        <p:txBody>
          <a:bodyPr wrap="square" lIns="0" tIns="0" rIns="0" bIns="0" rtlCol="0" anchor="t"/>
          <a:lstStyle/>
          <a:p>
            <a:pPr marL="0" indent="0">
              <a:lnSpc>
                <a:spcPts val="2450"/>
              </a:lnSpc>
              <a:buNone/>
            </a:pPr>
            <a:r>
              <a:rPr lang="en-US" sz="1550" dirty="0">
                <a:solidFill>
                  <a:srgbClr val="151617"/>
                </a:solidFill>
                <a:latin typeface="Inconsolata" pitchFamily="34" charset="0"/>
                <a:ea typeface="Inconsolata" pitchFamily="34" charset="-122"/>
                <a:cs typeface="Inconsolata" pitchFamily="34" charset="-120"/>
              </a:rPr>
              <a:t>Ενθαρρύνουν την επικοινωνία και την ανταλλαγή ιδεών μεταξύ μαθητών.</a:t>
            </a:r>
            <a:endParaRPr lang="en-US" sz="1550" dirty="0"/>
          </a:p>
        </p:txBody>
      </p:sp>
      <p:sp>
        <p:nvSpPr>
          <p:cNvPr id="16" name="Shape 13"/>
          <p:cNvSpPr/>
          <p:nvPr/>
        </p:nvSpPr>
        <p:spPr>
          <a:xfrm>
            <a:off x="4671179" y="5519499"/>
            <a:ext cx="446365" cy="446365"/>
          </a:xfrm>
          <a:prstGeom prst="roundRect">
            <a:avLst>
              <a:gd name="adj" fmla="val 2049"/>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GB"/>
          </a:p>
        </p:txBody>
      </p:sp>
      <p:sp>
        <p:nvSpPr>
          <p:cNvPr id="17" name="Text 14"/>
          <p:cNvSpPr/>
          <p:nvPr/>
        </p:nvSpPr>
        <p:spPr>
          <a:xfrm>
            <a:off x="4788337" y="5593794"/>
            <a:ext cx="211931" cy="297656"/>
          </a:xfrm>
          <a:prstGeom prst="rect">
            <a:avLst/>
          </a:prstGeom>
          <a:noFill/>
          <a:ln/>
        </p:spPr>
        <p:txBody>
          <a:bodyPr wrap="none" lIns="0" tIns="0" rIns="0" bIns="0" rtlCol="0" anchor="t"/>
          <a:lstStyle/>
          <a:p>
            <a:pPr marL="0" indent="0" algn="ctr">
              <a:lnSpc>
                <a:spcPts val="2300"/>
              </a:lnSpc>
              <a:buNone/>
            </a:pPr>
            <a:r>
              <a:rPr lang="en-US" sz="2300" b="1" dirty="0">
                <a:solidFill>
                  <a:srgbClr val="151617"/>
                </a:solidFill>
                <a:latin typeface="Montserrat Black" pitchFamily="34" charset="0"/>
                <a:ea typeface="Montserrat Black" pitchFamily="34" charset="-122"/>
                <a:cs typeface="Montserrat Black" pitchFamily="34" charset="-120"/>
              </a:rPr>
              <a:t>4</a:t>
            </a:r>
            <a:endParaRPr lang="en-US" sz="2300" dirty="0"/>
          </a:p>
        </p:txBody>
      </p:sp>
      <p:sp>
        <p:nvSpPr>
          <p:cNvPr id="18" name="Text 15"/>
          <p:cNvSpPr/>
          <p:nvPr/>
        </p:nvSpPr>
        <p:spPr>
          <a:xfrm>
            <a:off x="5315903" y="5519499"/>
            <a:ext cx="3133725" cy="619839"/>
          </a:xfrm>
          <a:prstGeom prst="rect">
            <a:avLst/>
          </a:prstGeom>
          <a:noFill/>
          <a:ln/>
        </p:spPr>
        <p:txBody>
          <a:bodyPr wrap="square" lIns="0" tIns="0" rIns="0" bIns="0" rtlCol="0" anchor="t"/>
          <a:lstStyle/>
          <a:p>
            <a:pPr marL="0" indent="0">
              <a:lnSpc>
                <a:spcPts val="2400"/>
              </a:lnSpc>
              <a:buNone/>
            </a:pPr>
            <a:r>
              <a:rPr lang="en-US" sz="1950" b="1" dirty="0">
                <a:solidFill>
                  <a:srgbClr val="151617"/>
                </a:solidFill>
                <a:latin typeface="Montserrat Black" pitchFamily="34" charset="0"/>
                <a:ea typeface="Montserrat Black" pitchFamily="34" charset="-122"/>
                <a:cs typeface="Montserrat Black" pitchFamily="34" charset="-120"/>
              </a:rPr>
              <a:t>Ενίσχυση της αυτοπεποίθησης</a:t>
            </a:r>
            <a:endParaRPr lang="en-US" sz="1950" dirty="0"/>
          </a:p>
        </p:txBody>
      </p:sp>
      <p:sp>
        <p:nvSpPr>
          <p:cNvPr id="19" name="Text 16"/>
          <p:cNvSpPr/>
          <p:nvPr/>
        </p:nvSpPr>
        <p:spPr>
          <a:xfrm>
            <a:off x="5315903" y="6258282"/>
            <a:ext cx="3133725" cy="1269206"/>
          </a:xfrm>
          <a:prstGeom prst="rect">
            <a:avLst/>
          </a:prstGeom>
          <a:noFill/>
          <a:ln/>
        </p:spPr>
        <p:txBody>
          <a:bodyPr wrap="square" lIns="0" tIns="0" rIns="0" bIns="0" rtlCol="0" anchor="t"/>
          <a:lstStyle/>
          <a:p>
            <a:pPr marL="0" indent="0">
              <a:lnSpc>
                <a:spcPts val="2450"/>
              </a:lnSpc>
              <a:buNone/>
            </a:pPr>
            <a:r>
              <a:rPr lang="en-US" sz="1550" dirty="0">
                <a:solidFill>
                  <a:srgbClr val="151617"/>
                </a:solidFill>
                <a:latin typeface="Inconsolata" pitchFamily="34" charset="0"/>
                <a:ea typeface="Inconsolata" pitchFamily="34" charset="-122"/>
                <a:cs typeface="Inconsolata" pitchFamily="34" charset="-120"/>
              </a:rPr>
              <a:t>Διευκολύνουν τους μαθητές να εκφράζουν τις ιδέες τους και να αναπτύσσουν την αυτοπεποίθησή τους.</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70785"/>
          </a:xfrm>
          <a:prstGeom prst="rect">
            <a:avLst/>
          </a:prstGeom>
        </p:spPr>
      </p:pic>
      <p:sp>
        <p:nvSpPr>
          <p:cNvPr id="3" name="Text 0"/>
          <p:cNvSpPr/>
          <p:nvPr/>
        </p:nvSpPr>
        <p:spPr>
          <a:xfrm>
            <a:off x="691753" y="3015139"/>
            <a:ext cx="13246894" cy="1235393"/>
          </a:xfrm>
          <a:prstGeom prst="rect">
            <a:avLst/>
          </a:prstGeom>
          <a:noFill/>
          <a:ln/>
        </p:spPr>
        <p:txBody>
          <a:bodyPr wrap="square" lIns="0" tIns="0" rIns="0" bIns="0" rtlCol="0" anchor="t"/>
          <a:lstStyle/>
          <a:p>
            <a:pPr marL="0" indent="0">
              <a:lnSpc>
                <a:spcPts val="4850"/>
              </a:lnSpc>
              <a:buNone/>
            </a:pPr>
            <a:r>
              <a:rPr lang="en-US" sz="3850" b="1" dirty="0">
                <a:solidFill>
                  <a:srgbClr val="151617"/>
                </a:solidFill>
                <a:latin typeface="Montserrat Black" pitchFamily="34" charset="0"/>
                <a:ea typeface="Montserrat Black" pitchFamily="34" charset="-122"/>
                <a:cs typeface="Montserrat Black" pitchFamily="34" charset="-120"/>
              </a:rPr>
              <a:t>Παραδείγματα πρακτικών εφαρμογών των ICT εργαλείων</a:t>
            </a:r>
            <a:endParaRPr lang="en-US" sz="3850" dirty="0"/>
          </a:p>
        </p:txBody>
      </p:sp>
      <p:sp>
        <p:nvSpPr>
          <p:cNvPr id="4" name="Shape 1"/>
          <p:cNvSpPr/>
          <p:nvPr/>
        </p:nvSpPr>
        <p:spPr>
          <a:xfrm>
            <a:off x="691753" y="4546997"/>
            <a:ext cx="6524625" cy="1470303"/>
          </a:xfrm>
          <a:prstGeom prst="roundRect">
            <a:avLst>
              <a:gd name="adj" fmla="val 622"/>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GB"/>
          </a:p>
        </p:txBody>
      </p:sp>
      <p:sp>
        <p:nvSpPr>
          <p:cNvPr id="5" name="Text 2"/>
          <p:cNvSpPr/>
          <p:nvPr/>
        </p:nvSpPr>
        <p:spPr>
          <a:xfrm>
            <a:off x="897017" y="4752261"/>
            <a:ext cx="2470785" cy="308729"/>
          </a:xfrm>
          <a:prstGeom prst="rect">
            <a:avLst/>
          </a:prstGeom>
          <a:noFill/>
          <a:ln/>
        </p:spPr>
        <p:txBody>
          <a:bodyPr wrap="none" lIns="0" tIns="0" rIns="0" bIns="0" rtlCol="0" anchor="t"/>
          <a:lstStyle/>
          <a:p>
            <a:pPr marL="0" indent="0">
              <a:lnSpc>
                <a:spcPts val="2400"/>
              </a:lnSpc>
              <a:buNone/>
            </a:pPr>
            <a:r>
              <a:rPr lang="en-US" sz="1900" b="1" dirty="0" err="1">
                <a:solidFill>
                  <a:srgbClr val="151617"/>
                </a:solidFill>
                <a:latin typeface="Montserrat Black" pitchFamily="34" charset="0"/>
                <a:ea typeface="Montserrat Black" pitchFamily="34" charset="-122"/>
                <a:cs typeface="Montserrat Black" pitchFamily="34" charset="-120"/>
              </a:rPr>
              <a:t>Classroomscreen</a:t>
            </a:r>
            <a:endParaRPr lang="en-US" sz="1900" dirty="0"/>
          </a:p>
        </p:txBody>
      </p:sp>
      <p:sp>
        <p:nvSpPr>
          <p:cNvPr id="6" name="Text 3"/>
          <p:cNvSpPr/>
          <p:nvPr/>
        </p:nvSpPr>
        <p:spPr>
          <a:xfrm>
            <a:off x="897017" y="5179576"/>
            <a:ext cx="6114098" cy="632460"/>
          </a:xfrm>
          <a:prstGeom prst="rect">
            <a:avLst/>
          </a:prstGeom>
          <a:noFill/>
          <a:ln/>
        </p:spPr>
        <p:txBody>
          <a:bodyPr wrap="square" lIns="0" tIns="0" rIns="0" bIns="0" rtlCol="0" anchor="t"/>
          <a:lstStyle/>
          <a:p>
            <a:pPr marL="0" indent="0">
              <a:lnSpc>
                <a:spcPts val="2450"/>
              </a:lnSpc>
              <a:buNone/>
            </a:pPr>
            <a:r>
              <a:rPr lang="el-GR" sz="1550" dirty="0">
                <a:solidFill>
                  <a:srgbClr val="151617"/>
                </a:solidFill>
                <a:latin typeface="Inconsolata" pitchFamily="34" charset="0"/>
                <a:ea typeface="Inconsolata" pitchFamily="34" charset="-122"/>
              </a:rPr>
              <a:t>Προσφέρει εργαλεία για διαχείριση της τάξης, όπως χρονοδιακόπτες, λίστες παρουσίας, πίνακες οδηγιών. </a:t>
            </a:r>
            <a:endParaRPr lang="en-US" sz="1550" dirty="0"/>
          </a:p>
        </p:txBody>
      </p:sp>
      <p:sp>
        <p:nvSpPr>
          <p:cNvPr id="7" name="Shape 4"/>
          <p:cNvSpPr/>
          <p:nvPr/>
        </p:nvSpPr>
        <p:spPr>
          <a:xfrm>
            <a:off x="7414022" y="4546997"/>
            <a:ext cx="6524625" cy="1470303"/>
          </a:xfrm>
          <a:prstGeom prst="roundRect">
            <a:avLst>
              <a:gd name="adj" fmla="val 622"/>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US" dirty="0"/>
          </a:p>
        </p:txBody>
      </p:sp>
      <p:sp>
        <p:nvSpPr>
          <p:cNvPr id="8" name="Text 5"/>
          <p:cNvSpPr/>
          <p:nvPr/>
        </p:nvSpPr>
        <p:spPr>
          <a:xfrm>
            <a:off x="7619286" y="4752261"/>
            <a:ext cx="2470785" cy="308729"/>
          </a:xfrm>
          <a:prstGeom prst="rect">
            <a:avLst/>
          </a:prstGeom>
          <a:noFill/>
          <a:ln/>
        </p:spPr>
        <p:txBody>
          <a:bodyPr wrap="none" lIns="0" tIns="0" rIns="0" bIns="0" rtlCol="0" anchor="t"/>
          <a:lstStyle/>
          <a:p>
            <a:pPr marL="0" indent="0">
              <a:lnSpc>
                <a:spcPts val="2400"/>
              </a:lnSpc>
              <a:buNone/>
            </a:pPr>
            <a:r>
              <a:rPr lang="en-US" sz="1900" b="1" dirty="0">
                <a:solidFill>
                  <a:srgbClr val="151617"/>
                </a:solidFill>
                <a:latin typeface="Montserrat Black" pitchFamily="34" charset="0"/>
                <a:ea typeface="Montserrat Black" pitchFamily="34" charset="-122"/>
                <a:cs typeface="Montserrat Black" pitchFamily="34" charset="-120"/>
              </a:rPr>
              <a:t>Canva </a:t>
            </a:r>
            <a:endParaRPr lang="en-US" sz="1900" dirty="0"/>
          </a:p>
        </p:txBody>
      </p:sp>
      <p:sp>
        <p:nvSpPr>
          <p:cNvPr id="9" name="Text 6"/>
          <p:cNvSpPr/>
          <p:nvPr/>
        </p:nvSpPr>
        <p:spPr>
          <a:xfrm>
            <a:off x="7619286" y="5179576"/>
            <a:ext cx="6114098" cy="632460"/>
          </a:xfrm>
          <a:prstGeom prst="rect">
            <a:avLst/>
          </a:prstGeom>
          <a:noFill/>
          <a:ln/>
        </p:spPr>
        <p:txBody>
          <a:bodyPr wrap="square" lIns="0" tIns="0" rIns="0" bIns="0" rtlCol="0" anchor="t"/>
          <a:lstStyle/>
          <a:p>
            <a:pPr marL="0" indent="0">
              <a:lnSpc>
                <a:spcPts val="2450"/>
              </a:lnSpc>
              <a:buNone/>
            </a:pPr>
            <a:r>
              <a:rPr lang="en-US" sz="1550" dirty="0">
                <a:solidFill>
                  <a:srgbClr val="151617"/>
                </a:solidFill>
                <a:latin typeface="Inconsolata" pitchFamily="34" charset="0"/>
                <a:ea typeface="Inconsolata" pitchFamily="34" charset="-122"/>
                <a:cs typeface="Inconsolata" pitchFamily="34" charset="-120"/>
              </a:rPr>
              <a:t>Παρουσιάσεις με </a:t>
            </a:r>
            <a:r>
              <a:rPr lang="en-US" sz="1550" dirty="0" err="1">
                <a:solidFill>
                  <a:srgbClr val="151617"/>
                </a:solidFill>
                <a:latin typeface="Inconsolata" pitchFamily="34" charset="0"/>
                <a:ea typeface="Inconsolata" pitchFamily="34" charset="-122"/>
                <a:cs typeface="Inconsolata" pitchFamily="34" charset="-120"/>
              </a:rPr>
              <a:t>δυν</a:t>
            </a:r>
            <a:r>
              <a:rPr lang="en-US" sz="1550" dirty="0">
                <a:solidFill>
                  <a:srgbClr val="151617"/>
                </a:solidFill>
                <a:latin typeface="Inconsolata" pitchFamily="34" charset="0"/>
                <a:ea typeface="Inconsolata" pitchFamily="34" charset="-122"/>
                <a:cs typeface="Inconsolata" pitchFamily="34" charset="-120"/>
              </a:rPr>
              <a:t>ατότητα </a:t>
            </a:r>
            <a:r>
              <a:rPr lang="el-GR" sz="1550" dirty="0">
                <a:solidFill>
                  <a:srgbClr val="151617"/>
                </a:solidFill>
                <a:latin typeface="Inconsolata" pitchFamily="34" charset="0"/>
                <a:ea typeface="Inconsolata" pitchFamily="34" charset="-122"/>
                <a:cs typeface="Inconsolata" pitchFamily="34" charset="-120"/>
              </a:rPr>
              <a:t>διαμοιρασμού</a:t>
            </a:r>
            <a:r>
              <a:rPr lang="en-US" sz="1550" dirty="0">
                <a:solidFill>
                  <a:srgbClr val="151617"/>
                </a:solidFill>
                <a:latin typeface="Inconsolata" pitchFamily="34" charset="0"/>
                <a:ea typeface="Inconsolata" pitchFamily="34" charset="-122"/>
                <a:cs typeface="Inconsolata" pitchFamily="34" charset="-120"/>
              </a:rPr>
              <a:t> και κοινής επεξεργασίας, προωθώντας την ομαδική εργασία.</a:t>
            </a:r>
            <a:endParaRPr lang="en-US" sz="1550" dirty="0"/>
          </a:p>
        </p:txBody>
      </p:sp>
      <p:sp>
        <p:nvSpPr>
          <p:cNvPr id="10" name="Shape 7"/>
          <p:cNvSpPr/>
          <p:nvPr/>
        </p:nvSpPr>
        <p:spPr>
          <a:xfrm>
            <a:off x="691753" y="6214943"/>
            <a:ext cx="6524625" cy="1470303"/>
          </a:xfrm>
          <a:prstGeom prst="roundRect">
            <a:avLst>
              <a:gd name="adj" fmla="val 622"/>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GB"/>
          </a:p>
        </p:txBody>
      </p:sp>
      <p:sp>
        <p:nvSpPr>
          <p:cNvPr id="11" name="Text 8"/>
          <p:cNvSpPr/>
          <p:nvPr/>
        </p:nvSpPr>
        <p:spPr>
          <a:xfrm>
            <a:off x="897017" y="6420207"/>
            <a:ext cx="2470785" cy="308729"/>
          </a:xfrm>
          <a:prstGeom prst="rect">
            <a:avLst/>
          </a:prstGeom>
          <a:noFill/>
          <a:ln/>
        </p:spPr>
        <p:txBody>
          <a:bodyPr wrap="none" lIns="0" tIns="0" rIns="0" bIns="0" rtlCol="0" anchor="t"/>
          <a:lstStyle/>
          <a:p>
            <a:pPr marL="0" indent="0">
              <a:lnSpc>
                <a:spcPts val="2400"/>
              </a:lnSpc>
              <a:buNone/>
            </a:pPr>
            <a:r>
              <a:rPr lang="en-US" sz="1900" b="1" dirty="0">
                <a:solidFill>
                  <a:srgbClr val="151617"/>
                </a:solidFill>
                <a:latin typeface="Montserrat Black" pitchFamily="34" charset="0"/>
                <a:ea typeface="Montserrat Black" pitchFamily="34" charset="-122"/>
                <a:cs typeface="Montserrat Black" pitchFamily="34" charset="-120"/>
              </a:rPr>
              <a:t>Padlet</a:t>
            </a:r>
            <a:endParaRPr lang="en-US" sz="1900" dirty="0"/>
          </a:p>
        </p:txBody>
      </p:sp>
      <p:sp>
        <p:nvSpPr>
          <p:cNvPr id="12" name="Text 9"/>
          <p:cNvSpPr/>
          <p:nvPr/>
        </p:nvSpPr>
        <p:spPr>
          <a:xfrm>
            <a:off x="897017" y="6847523"/>
            <a:ext cx="6114098" cy="632460"/>
          </a:xfrm>
          <a:prstGeom prst="rect">
            <a:avLst/>
          </a:prstGeom>
          <a:noFill/>
          <a:ln/>
        </p:spPr>
        <p:txBody>
          <a:bodyPr wrap="square" lIns="0" tIns="0" rIns="0" bIns="0" rtlCol="0" anchor="t"/>
          <a:lstStyle/>
          <a:p>
            <a:pPr marL="0" indent="0">
              <a:lnSpc>
                <a:spcPts val="2450"/>
              </a:lnSpc>
              <a:buNone/>
            </a:pPr>
            <a:r>
              <a:rPr lang="el-GR" sz="1550" dirty="0" err="1">
                <a:solidFill>
                  <a:srgbClr val="151617"/>
                </a:solidFill>
                <a:latin typeface="Inconsolata" pitchFamily="34" charset="0"/>
                <a:ea typeface="Inconsolata" pitchFamily="34" charset="-122"/>
                <a:cs typeface="Inconsolata" pitchFamily="34" charset="-120"/>
              </a:rPr>
              <a:t>Διαδραστική</a:t>
            </a:r>
            <a:r>
              <a:rPr lang="el-GR" sz="1550" dirty="0">
                <a:solidFill>
                  <a:srgbClr val="151617"/>
                </a:solidFill>
                <a:latin typeface="Inconsolata" pitchFamily="34" charset="0"/>
                <a:ea typeface="Inconsolata" pitchFamily="34" charset="-122"/>
                <a:cs typeface="Inconsolata" pitchFamily="34" charset="-120"/>
              </a:rPr>
              <a:t> </a:t>
            </a:r>
            <a:r>
              <a:rPr lang="en-US" sz="1550" dirty="0">
                <a:solidFill>
                  <a:srgbClr val="151617"/>
                </a:solidFill>
                <a:latin typeface="Inconsolata" pitchFamily="34" charset="0"/>
                <a:ea typeface="Inconsolata" pitchFamily="34" charset="-122"/>
                <a:cs typeface="Inconsolata" pitchFamily="34" charset="-120"/>
              </a:rPr>
              <a:t>πλα</a:t>
            </a:r>
            <a:r>
              <a:rPr lang="en-US" sz="1550" dirty="0" err="1">
                <a:solidFill>
                  <a:srgbClr val="151617"/>
                </a:solidFill>
                <a:latin typeface="Inconsolata" pitchFamily="34" charset="0"/>
                <a:ea typeface="Inconsolata" pitchFamily="34" charset="-122"/>
                <a:cs typeface="Inconsolata" pitchFamily="34" charset="-120"/>
              </a:rPr>
              <a:t>τφόρμ</a:t>
            </a:r>
            <a:r>
              <a:rPr lang="en-US" sz="1550" dirty="0">
                <a:solidFill>
                  <a:srgbClr val="151617"/>
                </a:solidFill>
                <a:latin typeface="Inconsolata" pitchFamily="34" charset="0"/>
                <a:ea typeface="Inconsolata" pitchFamily="34" charset="-122"/>
                <a:cs typeface="Inconsolata" pitchFamily="34" charset="-120"/>
              </a:rPr>
              <a:t>α γ</a:t>
            </a:r>
            <a:r>
              <a:rPr lang="el-GR" sz="1550" dirty="0" err="1">
                <a:solidFill>
                  <a:srgbClr val="151617"/>
                </a:solidFill>
                <a:latin typeface="Inconsolata" pitchFamily="34" charset="0"/>
                <a:ea typeface="Inconsolata" pitchFamily="34" charset="-122"/>
                <a:cs typeface="Inconsolata" pitchFamily="34" charset="-120"/>
              </a:rPr>
              <a:t>ια</a:t>
            </a:r>
            <a:r>
              <a:rPr lang="el-GR" sz="1550" dirty="0">
                <a:solidFill>
                  <a:srgbClr val="151617"/>
                </a:solidFill>
                <a:latin typeface="Inconsolata" pitchFamily="34" charset="0"/>
                <a:ea typeface="Inconsolata" pitchFamily="34" charset="-122"/>
                <a:cs typeface="Inconsolata" pitchFamily="34" charset="-120"/>
              </a:rPr>
              <a:t> ανταλλαγή ιδεών, ανάρτηση υλικού, </a:t>
            </a:r>
            <a:r>
              <a:rPr lang="el-GR" sz="1550" dirty="0" err="1">
                <a:solidFill>
                  <a:srgbClr val="151617"/>
                </a:solidFill>
                <a:latin typeface="Inconsolata" pitchFamily="34" charset="0"/>
                <a:ea typeface="Inconsolata" pitchFamily="34" charset="-122"/>
                <a:cs typeface="Inconsolata" pitchFamily="34" charset="-120"/>
              </a:rPr>
              <a:t>διαδραστικών</a:t>
            </a:r>
            <a:r>
              <a:rPr lang="el-GR" sz="1550" dirty="0">
                <a:solidFill>
                  <a:srgbClr val="151617"/>
                </a:solidFill>
                <a:latin typeface="Inconsolata" pitchFamily="34" charset="0"/>
                <a:ea typeface="Inconsolata" pitchFamily="34" charset="-122"/>
                <a:cs typeface="Inconsolata" pitchFamily="34" charset="-120"/>
              </a:rPr>
              <a:t> δραστηριοτήτων μέσω κοινών τοίχων.</a:t>
            </a:r>
            <a:endParaRPr lang="en-US" sz="1550" dirty="0"/>
          </a:p>
        </p:txBody>
      </p:sp>
      <p:sp>
        <p:nvSpPr>
          <p:cNvPr id="13" name="Shape 10"/>
          <p:cNvSpPr/>
          <p:nvPr/>
        </p:nvSpPr>
        <p:spPr>
          <a:xfrm>
            <a:off x="7414022" y="6214943"/>
            <a:ext cx="6524625" cy="1470303"/>
          </a:xfrm>
          <a:prstGeom prst="roundRect">
            <a:avLst>
              <a:gd name="adj" fmla="val 622"/>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GB"/>
          </a:p>
        </p:txBody>
      </p:sp>
      <p:sp>
        <p:nvSpPr>
          <p:cNvPr id="14" name="Text 11"/>
          <p:cNvSpPr/>
          <p:nvPr/>
        </p:nvSpPr>
        <p:spPr>
          <a:xfrm>
            <a:off x="7619286" y="6420207"/>
            <a:ext cx="2470785" cy="308729"/>
          </a:xfrm>
          <a:prstGeom prst="rect">
            <a:avLst/>
          </a:prstGeom>
          <a:noFill/>
          <a:ln/>
        </p:spPr>
        <p:txBody>
          <a:bodyPr wrap="none" lIns="0" tIns="0" rIns="0" bIns="0" rtlCol="0" anchor="t"/>
          <a:lstStyle/>
          <a:p>
            <a:pPr marL="0" indent="0">
              <a:lnSpc>
                <a:spcPts val="2400"/>
              </a:lnSpc>
              <a:buNone/>
            </a:pPr>
            <a:r>
              <a:rPr lang="en-US" sz="1900" b="1" dirty="0">
                <a:solidFill>
                  <a:srgbClr val="151617"/>
                </a:solidFill>
                <a:latin typeface="Montserrat Black" pitchFamily="34" charset="0"/>
                <a:ea typeface="Montserrat Black" pitchFamily="34" charset="-122"/>
                <a:cs typeface="Montserrat Black" pitchFamily="34" charset="-120"/>
              </a:rPr>
              <a:t>Mentimeter</a:t>
            </a:r>
            <a:endParaRPr lang="en-US" sz="1900" dirty="0"/>
          </a:p>
        </p:txBody>
      </p:sp>
      <p:sp>
        <p:nvSpPr>
          <p:cNvPr id="15" name="Text 12"/>
          <p:cNvSpPr/>
          <p:nvPr/>
        </p:nvSpPr>
        <p:spPr>
          <a:xfrm>
            <a:off x="7619286" y="6847523"/>
            <a:ext cx="6114098" cy="632460"/>
          </a:xfrm>
          <a:prstGeom prst="rect">
            <a:avLst/>
          </a:prstGeom>
          <a:noFill/>
          <a:ln/>
        </p:spPr>
        <p:txBody>
          <a:bodyPr wrap="square" lIns="0" tIns="0" rIns="0" bIns="0" rtlCol="0" anchor="t"/>
          <a:lstStyle/>
          <a:p>
            <a:pPr marL="0" indent="0">
              <a:lnSpc>
                <a:spcPts val="2450"/>
              </a:lnSpc>
              <a:buNone/>
            </a:pPr>
            <a:r>
              <a:rPr lang="en-US" sz="1550" dirty="0">
                <a:solidFill>
                  <a:srgbClr val="151617"/>
                </a:solidFill>
                <a:latin typeface="Inconsolata" pitchFamily="34" charset="0"/>
                <a:ea typeface="Inconsolata" pitchFamily="34" charset="-122"/>
                <a:cs typeface="Inconsolata" pitchFamily="34" charset="-120"/>
              </a:rPr>
              <a:t>Εργαλείο δημιουργίας διαδραστικών ερωτηματολογίων και δημοσκοπήσεων, ενθαρρύνοντας την αλληλεπίδραση.</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70785"/>
          </a:xfrm>
          <a:prstGeom prst="rect">
            <a:avLst/>
          </a:prstGeom>
        </p:spPr>
      </p:pic>
      <p:sp>
        <p:nvSpPr>
          <p:cNvPr id="3" name="Text 0"/>
          <p:cNvSpPr/>
          <p:nvPr/>
        </p:nvSpPr>
        <p:spPr>
          <a:xfrm>
            <a:off x="691753" y="3015139"/>
            <a:ext cx="13246894" cy="1235393"/>
          </a:xfrm>
          <a:prstGeom prst="rect">
            <a:avLst/>
          </a:prstGeom>
          <a:noFill/>
          <a:ln/>
        </p:spPr>
        <p:txBody>
          <a:bodyPr wrap="square" lIns="0" tIns="0" rIns="0" bIns="0" rtlCol="0" anchor="t"/>
          <a:lstStyle/>
          <a:p>
            <a:pPr marL="0" indent="0">
              <a:lnSpc>
                <a:spcPts val="4850"/>
              </a:lnSpc>
              <a:buNone/>
            </a:pPr>
            <a:r>
              <a:rPr lang="en-US" sz="3850" b="1" dirty="0">
                <a:solidFill>
                  <a:srgbClr val="151617"/>
                </a:solidFill>
                <a:latin typeface="Montserrat Black" pitchFamily="34" charset="0"/>
                <a:ea typeface="Montserrat Black" pitchFamily="34" charset="-122"/>
                <a:cs typeface="Montserrat Black" pitchFamily="34" charset="-120"/>
              </a:rPr>
              <a:t>Παραδείγματα πρακτικών εφαρμογών των ICT εργαλείων</a:t>
            </a:r>
            <a:endParaRPr lang="en-US" sz="3850" dirty="0"/>
          </a:p>
        </p:txBody>
      </p:sp>
      <p:sp>
        <p:nvSpPr>
          <p:cNvPr id="4" name="Shape 1"/>
          <p:cNvSpPr/>
          <p:nvPr/>
        </p:nvSpPr>
        <p:spPr>
          <a:xfrm>
            <a:off x="691753" y="4546997"/>
            <a:ext cx="6524625" cy="1470303"/>
          </a:xfrm>
          <a:prstGeom prst="roundRect">
            <a:avLst>
              <a:gd name="adj" fmla="val 622"/>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GB"/>
          </a:p>
        </p:txBody>
      </p:sp>
      <p:sp>
        <p:nvSpPr>
          <p:cNvPr id="5" name="Text 2"/>
          <p:cNvSpPr/>
          <p:nvPr/>
        </p:nvSpPr>
        <p:spPr>
          <a:xfrm>
            <a:off x="897017" y="4752261"/>
            <a:ext cx="2470785" cy="308729"/>
          </a:xfrm>
          <a:prstGeom prst="rect">
            <a:avLst/>
          </a:prstGeom>
          <a:noFill/>
          <a:ln/>
        </p:spPr>
        <p:txBody>
          <a:bodyPr wrap="none" lIns="0" tIns="0" rIns="0" bIns="0" rtlCol="0" anchor="t"/>
          <a:lstStyle/>
          <a:p>
            <a:pPr marL="0" indent="0">
              <a:lnSpc>
                <a:spcPts val="2400"/>
              </a:lnSpc>
              <a:buNone/>
            </a:pPr>
            <a:r>
              <a:rPr lang="en-US" sz="1900" b="1" dirty="0">
                <a:solidFill>
                  <a:srgbClr val="151617"/>
                </a:solidFill>
                <a:latin typeface="Montserrat Black" pitchFamily="34" charset="0"/>
                <a:ea typeface="Montserrat Black" pitchFamily="34" charset="-122"/>
                <a:cs typeface="Montserrat Black" pitchFamily="34" charset="-120"/>
              </a:rPr>
              <a:t>Gamma</a:t>
            </a:r>
            <a:endParaRPr lang="en-US" sz="1900" dirty="0"/>
          </a:p>
        </p:txBody>
      </p:sp>
      <p:sp>
        <p:nvSpPr>
          <p:cNvPr id="6" name="Text 3"/>
          <p:cNvSpPr/>
          <p:nvPr/>
        </p:nvSpPr>
        <p:spPr>
          <a:xfrm>
            <a:off x="897017" y="5179576"/>
            <a:ext cx="6114098" cy="632460"/>
          </a:xfrm>
          <a:prstGeom prst="rect">
            <a:avLst/>
          </a:prstGeom>
          <a:noFill/>
          <a:ln/>
        </p:spPr>
        <p:txBody>
          <a:bodyPr wrap="square" lIns="0" tIns="0" rIns="0" bIns="0" rtlCol="0" anchor="t"/>
          <a:lstStyle/>
          <a:p>
            <a:pPr marL="0" indent="0">
              <a:lnSpc>
                <a:spcPts val="2450"/>
              </a:lnSpc>
              <a:buNone/>
            </a:pPr>
            <a:r>
              <a:rPr lang="el-GR" sz="1550" dirty="0">
                <a:solidFill>
                  <a:srgbClr val="151617"/>
                </a:solidFill>
                <a:latin typeface="Inconsolata" pitchFamily="34" charset="0"/>
                <a:ea typeface="Inconsolata" pitchFamily="34" charset="-122"/>
                <a:cs typeface="Inconsolata" pitchFamily="34" charset="-120"/>
              </a:rPr>
              <a:t>Εργαλείο παρουσίασης και συνεργασίας μέσω δημιουργίας εντυπωσιακών και </a:t>
            </a:r>
            <a:r>
              <a:rPr lang="el-GR" sz="1550" dirty="0" err="1">
                <a:solidFill>
                  <a:srgbClr val="151617"/>
                </a:solidFill>
                <a:latin typeface="Inconsolata" pitchFamily="34" charset="0"/>
                <a:ea typeface="Inconsolata" pitchFamily="34" charset="-122"/>
                <a:cs typeface="Inconsolata" pitchFamily="34" charset="-120"/>
              </a:rPr>
              <a:t>διαδραστικών</a:t>
            </a:r>
            <a:r>
              <a:rPr lang="el-GR" sz="1550" dirty="0">
                <a:solidFill>
                  <a:srgbClr val="151617"/>
                </a:solidFill>
                <a:latin typeface="Inconsolata" pitchFamily="34" charset="0"/>
                <a:ea typeface="Inconsolata" pitchFamily="34" charset="-122"/>
                <a:cs typeface="Inconsolata" pitchFamily="34" charset="-120"/>
              </a:rPr>
              <a:t> παρουσιάσεων</a:t>
            </a:r>
            <a:r>
              <a:rPr lang="en-US" sz="1550" dirty="0">
                <a:solidFill>
                  <a:srgbClr val="151617"/>
                </a:solidFill>
                <a:latin typeface="Inconsolata" pitchFamily="34" charset="0"/>
                <a:ea typeface="Inconsolata" pitchFamily="34" charset="-122"/>
                <a:cs typeface="Inconsolata" pitchFamily="34" charset="-120"/>
              </a:rPr>
              <a:t>.</a:t>
            </a:r>
            <a:endParaRPr lang="en-US" sz="1550" dirty="0"/>
          </a:p>
        </p:txBody>
      </p:sp>
      <p:sp>
        <p:nvSpPr>
          <p:cNvPr id="7" name="Shape 4"/>
          <p:cNvSpPr/>
          <p:nvPr/>
        </p:nvSpPr>
        <p:spPr>
          <a:xfrm>
            <a:off x="7414022" y="4546997"/>
            <a:ext cx="6524625" cy="1470303"/>
          </a:xfrm>
          <a:prstGeom prst="roundRect">
            <a:avLst>
              <a:gd name="adj" fmla="val 622"/>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GB"/>
          </a:p>
        </p:txBody>
      </p:sp>
      <p:sp>
        <p:nvSpPr>
          <p:cNvPr id="8" name="Text 5"/>
          <p:cNvSpPr/>
          <p:nvPr/>
        </p:nvSpPr>
        <p:spPr>
          <a:xfrm>
            <a:off x="7619286" y="4752261"/>
            <a:ext cx="2470785" cy="308729"/>
          </a:xfrm>
          <a:prstGeom prst="rect">
            <a:avLst/>
          </a:prstGeom>
          <a:noFill/>
          <a:ln/>
        </p:spPr>
        <p:txBody>
          <a:bodyPr wrap="none" lIns="0" tIns="0" rIns="0" bIns="0" rtlCol="0" anchor="t"/>
          <a:lstStyle/>
          <a:p>
            <a:pPr marL="0" indent="0">
              <a:lnSpc>
                <a:spcPts val="2400"/>
              </a:lnSpc>
              <a:buNone/>
            </a:pPr>
            <a:r>
              <a:rPr lang="en-US" sz="1900" b="1" dirty="0" err="1">
                <a:solidFill>
                  <a:srgbClr val="151617"/>
                </a:solidFill>
                <a:latin typeface="Montserrat Black" pitchFamily="34" charset="0"/>
                <a:ea typeface="Montserrat Black" pitchFamily="34" charset="-122"/>
                <a:cs typeface="Montserrat Black" pitchFamily="34" charset="-120"/>
              </a:rPr>
              <a:t>Goosechase</a:t>
            </a:r>
            <a:endParaRPr lang="en-US" sz="1900" dirty="0"/>
          </a:p>
        </p:txBody>
      </p:sp>
      <p:sp>
        <p:nvSpPr>
          <p:cNvPr id="9" name="Text 6"/>
          <p:cNvSpPr/>
          <p:nvPr/>
        </p:nvSpPr>
        <p:spPr>
          <a:xfrm>
            <a:off x="7619286" y="5179576"/>
            <a:ext cx="6114098" cy="632460"/>
          </a:xfrm>
          <a:prstGeom prst="rect">
            <a:avLst/>
          </a:prstGeom>
          <a:noFill/>
          <a:ln/>
        </p:spPr>
        <p:txBody>
          <a:bodyPr wrap="square" lIns="0" tIns="0" rIns="0" bIns="0" rtlCol="0" anchor="t"/>
          <a:lstStyle/>
          <a:p>
            <a:pPr marL="0" indent="0">
              <a:lnSpc>
                <a:spcPts val="2450"/>
              </a:lnSpc>
              <a:buNone/>
            </a:pPr>
            <a:r>
              <a:rPr lang="el-GR" sz="1550" dirty="0">
                <a:solidFill>
                  <a:srgbClr val="151617"/>
                </a:solidFill>
                <a:latin typeface="Inconsolata" pitchFamily="34" charset="0"/>
                <a:ea typeface="Inconsolata" pitchFamily="34" charset="-122"/>
              </a:rPr>
              <a:t>Εργαλείο δημιουργίας διασκεδαστικών εκπαιδευτικών δραστηριοτήτων τύπου «κυνήγι θησαυρού».</a:t>
            </a:r>
            <a:endParaRPr lang="en-US" sz="1550" dirty="0"/>
          </a:p>
        </p:txBody>
      </p:sp>
      <p:sp>
        <p:nvSpPr>
          <p:cNvPr id="10" name="Shape 7"/>
          <p:cNvSpPr/>
          <p:nvPr/>
        </p:nvSpPr>
        <p:spPr>
          <a:xfrm>
            <a:off x="691753" y="6214943"/>
            <a:ext cx="6524625" cy="1470303"/>
          </a:xfrm>
          <a:prstGeom prst="roundRect">
            <a:avLst>
              <a:gd name="adj" fmla="val 622"/>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GB"/>
          </a:p>
        </p:txBody>
      </p:sp>
      <p:sp>
        <p:nvSpPr>
          <p:cNvPr id="11" name="Text 8"/>
          <p:cNvSpPr/>
          <p:nvPr/>
        </p:nvSpPr>
        <p:spPr>
          <a:xfrm>
            <a:off x="897017" y="6420207"/>
            <a:ext cx="2470785" cy="308729"/>
          </a:xfrm>
          <a:prstGeom prst="rect">
            <a:avLst/>
          </a:prstGeom>
          <a:noFill/>
          <a:ln/>
        </p:spPr>
        <p:txBody>
          <a:bodyPr wrap="none" lIns="0" tIns="0" rIns="0" bIns="0" rtlCol="0" anchor="t"/>
          <a:lstStyle/>
          <a:p>
            <a:pPr marL="0" indent="0">
              <a:lnSpc>
                <a:spcPts val="2400"/>
              </a:lnSpc>
              <a:buNone/>
            </a:pPr>
            <a:r>
              <a:rPr lang="en-US" sz="1900" b="1" dirty="0">
                <a:solidFill>
                  <a:srgbClr val="151617"/>
                </a:solidFill>
                <a:latin typeface="Montserrat Black" pitchFamily="34" charset="0"/>
              </a:rPr>
              <a:t>Magic School </a:t>
            </a:r>
            <a:endParaRPr lang="en-US" sz="1900" dirty="0"/>
          </a:p>
        </p:txBody>
      </p:sp>
      <p:sp>
        <p:nvSpPr>
          <p:cNvPr id="12" name="Text 9"/>
          <p:cNvSpPr/>
          <p:nvPr/>
        </p:nvSpPr>
        <p:spPr>
          <a:xfrm>
            <a:off x="897017" y="6847523"/>
            <a:ext cx="6114098" cy="632460"/>
          </a:xfrm>
          <a:prstGeom prst="rect">
            <a:avLst/>
          </a:prstGeom>
          <a:noFill/>
          <a:ln/>
        </p:spPr>
        <p:txBody>
          <a:bodyPr wrap="square" lIns="0" tIns="0" rIns="0" bIns="0" rtlCol="0" anchor="t"/>
          <a:lstStyle/>
          <a:p>
            <a:pPr marL="0" indent="0">
              <a:lnSpc>
                <a:spcPts val="2450"/>
              </a:lnSpc>
              <a:buNone/>
            </a:pPr>
            <a:r>
              <a:rPr lang="el-GR" sz="1550" dirty="0">
                <a:solidFill>
                  <a:srgbClr val="151617"/>
                </a:solidFill>
                <a:latin typeface="Inconsolata" pitchFamily="34" charset="0"/>
                <a:ea typeface="Inconsolata" pitchFamily="34" charset="-122"/>
              </a:rPr>
              <a:t>Πλατφόρμα που προσφέρει εργαλεία για τη δημιουργία εξατομικευμένων δραστηριοτήτων και μαθημάτων.</a:t>
            </a:r>
            <a:endParaRPr lang="en-US" sz="1550" dirty="0"/>
          </a:p>
        </p:txBody>
      </p:sp>
      <p:sp>
        <p:nvSpPr>
          <p:cNvPr id="13" name="Shape 10"/>
          <p:cNvSpPr/>
          <p:nvPr/>
        </p:nvSpPr>
        <p:spPr>
          <a:xfrm>
            <a:off x="7414022" y="6214943"/>
            <a:ext cx="6524625" cy="1470303"/>
          </a:xfrm>
          <a:prstGeom prst="roundRect">
            <a:avLst>
              <a:gd name="adj" fmla="val 622"/>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GB"/>
          </a:p>
        </p:txBody>
      </p:sp>
      <p:sp>
        <p:nvSpPr>
          <p:cNvPr id="14" name="Text 11"/>
          <p:cNvSpPr/>
          <p:nvPr/>
        </p:nvSpPr>
        <p:spPr>
          <a:xfrm>
            <a:off x="7619286" y="6420207"/>
            <a:ext cx="2470785" cy="308729"/>
          </a:xfrm>
          <a:prstGeom prst="rect">
            <a:avLst/>
          </a:prstGeom>
          <a:noFill/>
          <a:ln/>
        </p:spPr>
        <p:txBody>
          <a:bodyPr wrap="none" lIns="0" tIns="0" rIns="0" bIns="0" rtlCol="0" anchor="t"/>
          <a:lstStyle/>
          <a:p>
            <a:pPr marL="0" indent="0">
              <a:lnSpc>
                <a:spcPts val="2400"/>
              </a:lnSpc>
              <a:buNone/>
            </a:pPr>
            <a:r>
              <a:rPr lang="en-US" sz="1900" b="1" dirty="0">
                <a:solidFill>
                  <a:srgbClr val="151617"/>
                </a:solidFill>
                <a:latin typeface="Montserrat Black" pitchFamily="34" charset="0"/>
              </a:rPr>
              <a:t>Diffit.me</a:t>
            </a:r>
            <a:endParaRPr lang="en-US" sz="1900" dirty="0"/>
          </a:p>
        </p:txBody>
      </p:sp>
      <p:sp>
        <p:nvSpPr>
          <p:cNvPr id="15" name="Text 12"/>
          <p:cNvSpPr/>
          <p:nvPr/>
        </p:nvSpPr>
        <p:spPr>
          <a:xfrm>
            <a:off x="7619285" y="6728936"/>
            <a:ext cx="6114098" cy="632460"/>
          </a:xfrm>
          <a:prstGeom prst="rect">
            <a:avLst/>
          </a:prstGeom>
          <a:noFill/>
          <a:ln/>
        </p:spPr>
        <p:txBody>
          <a:bodyPr wrap="square" lIns="0" tIns="0" rIns="0" bIns="0" rtlCol="0" anchor="t"/>
          <a:lstStyle/>
          <a:p>
            <a:pPr marL="0" indent="0">
              <a:lnSpc>
                <a:spcPts val="2450"/>
              </a:lnSpc>
              <a:buNone/>
            </a:pPr>
            <a:r>
              <a:rPr lang="el-GR" sz="1550" dirty="0">
                <a:solidFill>
                  <a:srgbClr val="151617"/>
                </a:solidFill>
                <a:latin typeface="Inconsolata" pitchFamily="34" charset="0"/>
                <a:ea typeface="Inconsolata" pitchFamily="34" charset="-122"/>
              </a:rPr>
              <a:t>Εργαλείο που παράγει εκπαιδευτικό υλικό, όπως φύλλα εργασίας, διαδραστικές δραστηριότητες, προσαρμοσμένα στις ανάγκες των μαθητών. </a:t>
            </a:r>
            <a:endParaRPr lang="en-US" sz="1550" dirty="0"/>
          </a:p>
        </p:txBody>
      </p:sp>
    </p:spTree>
    <p:extLst>
      <p:ext uri="{BB962C8B-B14F-4D97-AF65-F5344CB8AC3E}">
        <p14:creationId xmlns:p14="http://schemas.microsoft.com/office/powerpoint/2010/main" val="3092737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663178" y="817959"/>
            <a:ext cx="7817644" cy="1776293"/>
          </a:xfrm>
          <a:prstGeom prst="rect">
            <a:avLst/>
          </a:prstGeom>
          <a:noFill/>
          <a:ln/>
        </p:spPr>
        <p:txBody>
          <a:bodyPr wrap="square" lIns="0" tIns="0" rIns="0" bIns="0" rtlCol="0" anchor="t"/>
          <a:lstStyle/>
          <a:p>
            <a:pPr marL="0" indent="0">
              <a:lnSpc>
                <a:spcPts val="4650"/>
              </a:lnSpc>
              <a:buNone/>
            </a:pPr>
            <a:r>
              <a:rPr lang="en-US" sz="3700" b="1" dirty="0">
                <a:solidFill>
                  <a:srgbClr val="151617"/>
                </a:solidFill>
                <a:latin typeface="Montserrat Black" pitchFamily="34" charset="0"/>
                <a:ea typeface="Montserrat Black" pitchFamily="34" charset="-122"/>
                <a:cs typeface="Montserrat Black" pitchFamily="34" charset="-120"/>
              </a:rPr>
              <a:t>Ενίσχυση της συμμετοχής και της αλληλεπίδρασης μεταξύ μαθητών</a:t>
            </a:r>
            <a:endParaRPr lang="en-US" sz="3700" dirty="0"/>
          </a:p>
        </p:txBody>
      </p:sp>
      <p:pic>
        <p:nvPicPr>
          <p:cNvPr id="4" name="Image 1" descr="preencoded.png"/>
          <p:cNvPicPr>
            <a:picLocks noChangeAspect="1"/>
          </p:cNvPicPr>
          <p:nvPr/>
        </p:nvPicPr>
        <p:blipFill>
          <a:blip r:embed="rId4"/>
          <a:stretch>
            <a:fillRect/>
          </a:stretch>
        </p:blipFill>
        <p:spPr>
          <a:xfrm>
            <a:off x="663178" y="2878455"/>
            <a:ext cx="473631" cy="473631"/>
          </a:xfrm>
          <a:prstGeom prst="rect">
            <a:avLst/>
          </a:prstGeom>
        </p:spPr>
      </p:pic>
      <p:sp>
        <p:nvSpPr>
          <p:cNvPr id="5" name="Text 1"/>
          <p:cNvSpPr/>
          <p:nvPr/>
        </p:nvSpPr>
        <p:spPr>
          <a:xfrm>
            <a:off x="663178" y="3541514"/>
            <a:ext cx="2368629" cy="295989"/>
          </a:xfrm>
          <a:prstGeom prst="rect">
            <a:avLst/>
          </a:prstGeom>
          <a:noFill/>
          <a:ln/>
        </p:spPr>
        <p:txBody>
          <a:bodyPr wrap="none" lIns="0" tIns="0" rIns="0" bIns="0" rtlCol="0" anchor="t"/>
          <a:lstStyle/>
          <a:p>
            <a:pPr marL="0" indent="0" algn="l">
              <a:lnSpc>
                <a:spcPts val="2300"/>
              </a:lnSpc>
              <a:buNone/>
            </a:pPr>
            <a:r>
              <a:rPr lang="en-US" sz="1850" b="1" dirty="0">
                <a:solidFill>
                  <a:srgbClr val="151617"/>
                </a:solidFill>
                <a:latin typeface="Montserrat Black" pitchFamily="34" charset="0"/>
                <a:ea typeface="Montserrat Black" pitchFamily="34" charset="-122"/>
                <a:cs typeface="Montserrat Black" pitchFamily="34" charset="-120"/>
              </a:rPr>
              <a:t>Φόρουμ συζήτησης</a:t>
            </a:r>
            <a:endParaRPr lang="en-US" sz="1850" dirty="0"/>
          </a:p>
        </p:txBody>
      </p:sp>
      <p:sp>
        <p:nvSpPr>
          <p:cNvPr id="6" name="Text 2"/>
          <p:cNvSpPr/>
          <p:nvPr/>
        </p:nvSpPr>
        <p:spPr>
          <a:xfrm>
            <a:off x="663178" y="3951089"/>
            <a:ext cx="3766661" cy="909757"/>
          </a:xfrm>
          <a:prstGeom prst="rect">
            <a:avLst/>
          </a:prstGeom>
          <a:noFill/>
          <a:ln/>
        </p:spPr>
        <p:txBody>
          <a:bodyPr wrap="square" lIns="0" tIns="0" rIns="0" bIns="0" rtlCol="0" anchor="t"/>
          <a:lstStyle/>
          <a:p>
            <a:pPr marL="0" indent="0" algn="l">
              <a:lnSpc>
                <a:spcPts val="2350"/>
              </a:lnSpc>
              <a:buNone/>
            </a:pPr>
            <a:r>
              <a:rPr lang="en-US" sz="1450" dirty="0">
                <a:solidFill>
                  <a:srgbClr val="151617"/>
                </a:solidFill>
                <a:latin typeface="Inconsolata" pitchFamily="34" charset="0"/>
                <a:ea typeface="Inconsolata" pitchFamily="34" charset="-122"/>
                <a:cs typeface="Inconsolata" pitchFamily="34" charset="-120"/>
              </a:rPr>
              <a:t>Διευκολύνουν την αλληλεπίδραση μεταξύ μαθητών, δημιουργώντας χώρο για ερωτήσεις και απαντήσεις.</a:t>
            </a:r>
            <a:endParaRPr lang="en-US" sz="1450" dirty="0"/>
          </a:p>
        </p:txBody>
      </p:sp>
      <p:pic>
        <p:nvPicPr>
          <p:cNvPr id="7" name="Image 2" descr="preencoded.png"/>
          <p:cNvPicPr>
            <a:picLocks noChangeAspect="1"/>
          </p:cNvPicPr>
          <p:nvPr/>
        </p:nvPicPr>
        <p:blipFill>
          <a:blip r:embed="rId5"/>
          <a:stretch>
            <a:fillRect/>
          </a:stretch>
        </p:blipFill>
        <p:spPr>
          <a:xfrm>
            <a:off x="4714042" y="2878455"/>
            <a:ext cx="473631" cy="473631"/>
          </a:xfrm>
          <a:prstGeom prst="rect">
            <a:avLst/>
          </a:prstGeom>
        </p:spPr>
      </p:pic>
      <p:sp>
        <p:nvSpPr>
          <p:cNvPr id="8" name="Text 3"/>
          <p:cNvSpPr/>
          <p:nvPr/>
        </p:nvSpPr>
        <p:spPr>
          <a:xfrm>
            <a:off x="4714042" y="3541514"/>
            <a:ext cx="2368629" cy="295989"/>
          </a:xfrm>
          <a:prstGeom prst="rect">
            <a:avLst/>
          </a:prstGeom>
          <a:noFill/>
          <a:ln/>
        </p:spPr>
        <p:txBody>
          <a:bodyPr wrap="none" lIns="0" tIns="0" rIns="0" bIns="0" rtlCol="0" anchor="t"/>
          <a:lstStyle/>
          <a:p>
            <a:pPr marL="0" indent="0" algn="l">
              <a:lnSpc>
                <a:spcPts val="2300"/>
              </a:lnSpc>
              <a:buNone/>
            </a:pPr>
            <a:r>
              <a:rPr lang="en-US" sz="1850" b="1" dirty="0">
                <a:solidFill>
                  <a:srgbClr val="151617"/>
                </a:solidFill>
                <a:latin typeface="Montserrat Black" pitchFamily="34" charset="0"/>
                <a:ea typeface="Montserrat Black" pitchFamily="34" charset="-122"/>
                <a:cs typeface="Montserrat Black" pitchFamily="34" charset="-120"/>
              </a:rPr>
              <a:t>Ομάδες εργασίας</a:t>
            </a:r>
            <a:endParaRPr lang="en-US" sz="1850" dirty="0"/>
          </a:p>
        </p:txBody>
      </p:sp>
      <p:sp>
        <p:nvSpPr>
          <p:cNvPr id="9" name="Text 4"/>
          <p:cNvSpPr/>
          <p:nvPr/>
        </p:nvSpPr>
        <p:spPr>
          <a:xfrm>
            <a:off x="4714042" y="3951089"/>
            <a:ext cx="3766780" cy="909757"/>
          </a:xfrm>
          <a:prstGeom prst="rect">
            <a:avLst/>
          </a:prstGeom>
          <a:noFill/>
          <a:ln/>
        </p:spPr>
        <p:txBody>
          <a:bodyPr wrap="square" lIns="0" tIns="0" rIns="0" bIns="0" rtlCol="0" anchor="t"/>
          <a:lstStyle/>
          <a:p>
            <a:pPr marL="0" indent="0" algn="l">
              <a:lnSpc>
                <a:spcPts val="2350"/>
              </a:lnSpc>
              <a:buNone/>
            </a:pPr>
            <a:r>
              <a:rPr lang="en-US" sz="1450" dirty="0">
                <a:solidFill>
                  <a:srgbClr val="151617"/>
                </a:solidFill>
                <a:latin typeface="Inconsolata" pitchFamily="34" charset="0"/>
                <a:ea typeface="Inconsolata" pitchFamily="34" charset="-122"/>
                <a:cs typeface="Inconsolata" pitchFamily="34" charset="-120"/>
              </a:rPr>
              <a:t>Διευκολύνουν τη συνεργασία των μαθητών σε ομάδες, μοιραζόμενοι έργα και ιδέες.</a:t>
            </a:r>
            <a:endParaRPr lang="en-US" sz="1450" dirty="0"/>
          </a:p>
        </p:txBody>
      </p:sp>
      <p:pic>
        <p:nvPicPr>
          <p:cNvPr id="10" name="Image 3" descr="preencoded.png"/>
          <p:cNvPicPr>
            <a:picLocks noChangeAspect="1"/>
          </p:cNvPicPr>
          <p:nvPr/>
        </p:nvPicPr>
        <p:blipFill>
          <a:blip r:embed="rId6"/>
          <a:stretch>
            <a:fillRect/>
          </a:stretch>
        </p:blipFill>
        <p:spPr>
          <a:xfrm>
            <a:off x="663178" y="5429250"/>
            <a:ext cx="473631" cy="473631"/>
          </a:xfrm>
          <a:prstGeom prst="rect">
            <a:avLst/>
          </a:prstGeom>
        </p:spPr>
      </p:pic>
      <p:sp>
        <p:nvSpPr>
          <p:cNvPr id="11" name="Text 5"/>
          <p:cNvSpPr/>
          <p:nvPr/>
        </p:nvSpPr>
        <p:spPr>
          <a:xfrm>
            <a:off x="663178" y="6092309"/>
            <a:ext cx="3160038" cy="295989"/>
          </a:xfrm>
          <a:prstGeom prst="rect">
            <a:avLst/>
          </a:prstGeom>
          <a:noFill/>
          <a:ln/>
        </p:spPr>
        <p:txBody>
          <a:bodyPr wrap="none" lIns="0" tIns="0" rIns="0" bIns="0" rtlCol="0" anchor="t"/>
          <a:lstStyle/>
          <a:p>
            <a:pPr marL="0" indent="0" algn="l">
              <a:lnSpc>
                <a:spcPts val="2300"/>
              </a:lnSpc>
              <a:buNone/>
            </a:pPr>
            <a:r>
              <a:rPr lang="en-US" sz="1850" b="1" dirty="0">
                <a:solidFill>
                  <a:srgbClr val="151617"/>
                </a:solidFill>
                <a:latin typeface="Montserrat Black" pitchFamily="34" charset="0"/>
                <a:ea typeface="Montserrat Black" pitchFamily="34" charset="-122"/>
                <a:cs typeface="Montserrat Black" pitchFamily="34" charset="-120"/>
              </a:rPr>
              <a:t>Ψηφιακές δημοσκοπήσεις</a:t>
            </a:r>
            <a:endParaRPr lang="en-US" sz="1850" dirty="0"/>
          </a:p>
        </p:txBody>
      </p:sp>
      <p:sp>
        <p:nvSpPr>
          <p:cNvPr id="12" name="Text 6"/>
          <p:cNvSpPr/>
          <p:nvPr/>
        </p:nvSpPr>
        <p:spPr>
          <a:xfrm>
            <a:off x="663178" y="6501884"/>
            <a:ext cx="3766661" cy="909757"/>
          </a:xfrm>
          <a:prstGeom prst="rect">
            <a:avLst/>
          </a:prstGeom>
          <a:noFill/>
          <a:ln/>
        </p:spPr>
        <p:txBody>
          <a:bodyPr wrap="square" lIns="0" tIns="0" rIns="0" bIns="0" rtlCol="0" anchor="t"/>
          <a:lstStyle/>
          <a:p>
            <a:pPr marL="0" indent="0" algn="l">
              <a:lnSpc>
                <a:spcPts val="2350"/>
              </a:lnSpc>
              <a:buNone/>
            </a:pPr>
            <a:r>
              <a:rPr lang="en-US" sz="1450" dirty="0">
                <a:solidFill>
                  <a:srgbClr val="151617"/>
                </a:solidFill>
                <a:latin typeface="Inconsolata" pitchFamily="34" charset="0"/>
                <a:ea typeface="Inconsolata" pitchFamily="34" charset="-122"/>
                <a:cs typeface="Inconsolata" pitchFamily="34" charset="-120"/>
              </a:rPr>
              <a:t>Προσφέρουν δυνατότητα για άμεση ανταπόκριση των μαθητών, ενισχύοντας την αλληλεπίδραση.</a:t>
            </a:r>
            <a:endParaRPr lang="en-US" sz="1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67451"/>
          </a:xfrm>
          <a:prstGeom prst="rect">
            <a:avLst/>
          </a:prstGeom>
        </p:spPr>
      </p:pic>
      <p:sp>
        <p:nvSpPr>
          <p:cNvPr id="3" name="Text 0"/>
          <p:cNvSpPr/>
          <p:nvPr/>
        </p:nvSpPr>
        <p:spPr>
          <a:xfrm>
            <a:off x="690801" y="3146703"/>
            <a:ext cx="13248799" cy="1233726"/>
          </a:xfrm>
          <a:prstGeom prst="rect">
            <a:avLst/>
          </a:prstGeom>
          <a:noFill/>
          <a:ln/>
        </p:spPr>
        <p:txBody>
          <a:bodyPr wrap="square" lIns="0" tIns="0" rIns="0" bIns="0" rtlCol="0" anchor="t"/>
          <a:lstStyle/>
          <a:p>
            <a:pPr marL="0" indent="0">
              <a:lnSpc>
                <a:spcPts val="4850"/>
              </a:lnSpc>
              <a:buNone/>
            </a:pPr>
            <a:r>
              <a:rPr lang="en-US" sz="3850" b="1" dirty="0">
                <a:solidFill>
                  <a:srgbClr val="151617"/>
                </a:solidFill>
                <a:latin typeface="Montserrat Black" pitchFamily="34" charset="0"/>
                <a:ea typeface="Montserrat Black" pitchFamily="34" charset="-122"/>
                <a:cs typeface="Montserrat Black" pitchFamily="34" charset="-120"/>
              </a:rPr>
              <a:t>Ενίσχυση της επικοινωνίας και της συνεργασίας μεταξύ εκπαιδευτικών και γονέων</a:t>
            </a:r>
            <a:endParaRPr lang="en-US" sz="3850" dirty="0"/>
          </a:p>
        </p:txBody>
      </p:sp>
      <p:sp>
        <p:nvSpPr>
          <p:cNvPr id="4" name="Shape 1"/>
          <p:cNvSpPr/>
          <p:nvPr/>
        </p:nvSpPr>
        <p:spPr>
          <a:xfrm>
            <a:off x="690801" y="4972407"/>
            <a:ext cx="13248799" cy="22860"/>
          </a:xfrm>
          <a:prstGeom prst="roundRect">
            <a:avLst>
              <a:gd name="adj" fmla="val 40000"/>
            </a:avLst>
          </a:prstGeom>
          <a:solidFill>
            <a:srgbClr val="000000">
              <a:alpha val="8000"/>
            </a:srgbClr>
          </a:solidFill>
          <a:ln/>
        </p:spPr>
        <p:txBody>
          <a:bodyPr/>
          <a:lstStyle/>
          <a:p>
            <a:endParaRPr lang="en-GB"/>
          </a:p>
        </p:txBody>
      </p:sp>
      <p:sp>
        <p:nvSpPr>
          <p:cNvPr id="5" name="Shape 2"/>
          <p:cNvSpPr/>
          <p:nvPr/>
        </p:nvSpPr>
        <p:spPr>
          <a:xfrm>
            <a:off x="2821662" y="4972407"/>
            <a:ext cx="22860" cy="690801"/>
          </a:xfrm>
          <a:prstGeom prst="roundRect">
            <a:avLst>
              <a:gd name="adj" fmla="val 40000"/>
            </a:avLst>
          </a:prstGeom>
          <a:solidFill>
            <a:srgbClr val="151617"/>
          </a:solidFill>
          <a:ln/>
        </p:spPr>
        <p:txBody>
          <a:bodyPr/>
          <a:lstStyle/>
          <a:p>
            <a:endParaRPr lang="en-GB"/>
          </a:p>
        </p:txBody>
      </p:sp>
      <p:sp>
        <p:nvSpPr>
          <p:cNvPr id="6" name="Shape 3"/>
          <p:cNvSpPr/>
          <p:nvPr/>
        </p:nvSpPr>
        <p:spPr>
          <a:xfrm>
            <a:off x="2611041" y="4750356"/>
            <a:ext cx="444103" cy="444103"/>
          </a:xfrm>
          <a:prstGeom prst="roundRect">
            <a:avLst>
              <a:gd name="adj" fmla="val 2059"/>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GB"/>
          </a:p>
        </p:txBody>
      </p:sp>
      <p:sp>
        <p:nvSpPr>
          <p:cNvPr id="7" name="Text 4"/>
          <p:cNvSpPr/>
          <p:nvPr/>
        </p:nvSpPr>
        <p:spPr>
          <a:xfrm>
            <a:off x="2771180" y="4824293"/>
            <a:ext cx="123825" cy="296108"/>
          </a:xfrm>
          <a:prstGeom prst="rect">
            <a:avLst/>
          </a:prstGeom>
          <a:noFill/>
          <a:ln/>
        </p:spPr>
        <p:txBody>
          <a:bodyPr wrap="none" lIns="0" tIns="0" rIns="0" bIns="0" rtlCol="0" anchor="t"/>
          <a:lstStyle/>
          <a:p>
            <a:pPr marL="0" indent="0" algn="ctr">
              <a:lnSpc>
                <a:spcPts val="2300"/>
              </a:lnSpc>
              <a:buNone/>
            </a:pPr>
            <a:r>
              <a:rPr lang="en-US" sz="2300" b="1" dirty="0">
                <a:solidFill>
                  <a:srgbClr val="151617"/>
                </a:solidFill>
                <a:latin typeface="Montserrat Black" pitchFamily="34" charset="0"/>
                <a:ea typeface="Montserrat Black" pitchFamily="34" charset="-122"/>
                <a:cs typeface="Montserrat Black" pitchFamily="34" charset="-120"/>
              </a:rPr>
              <a:t>1</a:t>
            </a:r>
            <a:endParaRPr lang="en-US" sz="2300" dirty="0"/>
          </a:p>
        </p:txBody>
      </p:sp>
      <p:sp>
        <p:nvSpPr>
          <p:cNvPr id="8" name="Text 5"/>
          <p:cNvSpPr/>
          <p:nvPr/>
        </p:nvSpPr>
        <p:spPr>
          <a:xfrm>
            <a:off x="1325761" y="5860613"/>
            <a:ext cx="3014663" cy="308372"/>
          </a:xfrm>
          <a:prstGeom prst="rect">
            <a:avLst/>
          </a:prstGeom>
          <a:noFill/>
          <a:ln/>
        </p:spPr>
        <p:txBody>
          <a:bodyPr wrap="none" lIns="0" tIns="0" rIns="0" bIns="0" rtlCol="0" anchor="t"/>
          <a:lstStyle/>
          <a:p>
            <a:pPr marL="0" indent="0" algn="ctr">
              <a:lnSpc>
                <a:spcPts val="2400"/>
              </a:lnSpc>
              <a:buNone/>
            </a:pPr>
            <a:r>
              <a:rPr lang="en-US" sz="1900" b="1" dirty="0">
                <a:solidFill>
                  <a:srgbClr val="151617"/>
                </a:solidFill>
                <a:latin typeface="Montserrat Black" pitchFamily="34" charset="0"/>
                <a:ea typeface="Montserrat Black" pitchFamily="34" charset="-122"/>
                <a:cs typeface="Montserrat Black" pitchFamily="34" charset="-120"/>
              </a:rPr>
              <a:t>Πλατφόρμες e-learning</a:t>
            </a:r>
            <a:endParaRPr lang="en-US" sz="1900" dirty="0"/>
          </a:p>
        </p:txBody>
      </p:sp>
      <p:sp>
        <p:nvSpPr>
          <p:cNvPr id="9" name="Text 6"/>
          <p:cNvSpPr/>
          <p:nvPr/>
        </p:nvSpPr>
        <p:spPr>
          <a:xfrm>
            <a:off x="888087" y="6287333"/>
            <a:ext cx="3890129" cy="1263015"/>
          </a:xfrm>
          <a:prstGeom prst="rect">
            <a:avLst/>
          </a:prstGeom>
          <a:noFill/>
          <a:ln/>
        </p:spPr>
        <p:txBody>
          <a:bodyPr wrap="square" lIns="0" tIns="0" rIns="0" bIns="0" rtlCol="0" anchor="t"/>
          <a:lstStyle/>
          <a:p>
            <a:pPr marL="0" indent="0" algn="ctr">
              <a:lnSpc>
                <a:spcPts val="2450"/>
              </a:lnSpc>
              <a:buNone/>
            </a:pPr>
            <a:r>
              <a:rPr lang="en-US" sz="1550" dirty="0">
                <a:solidFill>
                  <a:srgbClr val="151617"/>
                </a:solidFill>
                <a:latin typeface="Inconsolata" pitchFamily="34" charset="0"/>
                <a:ea typeface="Inconsolata" pitchFamily="34" charset="-122"/>
                <a:cs typeface="Inconsolata" pitchFamily="34" charset="-120"/>
              </a:rPr>
              <a:t>Προσφέρουν χώρο για ανταλλαγή πληροφοριών, εργασιών και ενημερώσεων μεταξύ εκπαιδευτικών και γονέων.</a:t>
            </a:r>
            <a:endParaRPr lang="en-US" sz="1550" dirty="0"/>
          </a:p>
        </p:txBody>
      </p:sp>
      <p:sp>
        <p:nvSpPr>
          <p:cNvPr id="10" name="Shape 7"/>
          <p:cNvSpPr/>
          <p:nvPr/>
        </p:nvSpPr>
        <p:spPr>
          <a:xfrm>
            <a:off x="7303651" y="4972407"/>
            <a:ext cx="22860" cy="690801"/>
          </a:xfrm>
          <a:prstGeom prst="roundRect">
            <a:avLst>
              <a:gd name="adj" fmla="val 40000"/>
            </a:avLst>
          </a:prstGeom>
          <a:solidFill>
            <a:srgbClr val="151617"/>
          </a:solidFill>
          <a:ln/>
        </p:spPr>
        <p:txBody>
          <a:bodyPr/>
          <a:lstStyle/>
          <a:p>
            <a:endParaRPr lang="en-GB"/>
          </a:p>
        </p:txBody>
      </p:sp>
      <p:sp>
        <p:nvSpPr>
          <p:cNvPr id="11" name="Shape 8"/>
          <p:cNvSpPr/>
          <p:nvPr/>
        </p:nvSpPr>
        <p:spPr>
          <a:xfrm>
            <a:off x="7093029" y="4750356"/>
            <a:ext cx="444103" cy="444103"/>
          </a:xfrm>
          <a:prstGeom prst="roundRect">
            <a:avLst>
              <a:gd name="adj" fmla="val 2059"/>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GB"/>
          </a:p>
        </p:txBody>
      </p:sp>
      <p:sp>
        <p:nvSpPr>
          <p:cNvPr id="12" name="Text 9"/>
          <p:cNvSpPr/>
          <p:nvPr/>
        </p:nvSpPr>
        <p:spPr>
          <a:xfrm>
            <a:off x="7225070" y="4824293"/>
            <a:ext cx="180023" cy="296108"/>
          </a:xfrm>
          <a:prstGeom prst="rect">
            <a:avLst/>
          </a:prstGeom>
          <a:noFill/>
          <a:ln/>
        </p:spPr>
        <p:txBody>
          <a:bodyPr wrap="none" lIns="0" tIns="0" rIns="0" bIns="0" rtlCol="0" anchor="t"/>
          <a:lstStyle/>
          <a:p>
            <a:pPr marL="0" indent="0" algn="ctr">
              <a:lnSpc>
                <a:spcPts val="2300"/>
              </a:lnSpc>
              <a:buNone/>
            </a:pPr>
            <a:r>
              <a:rPr lang="en-US" sz="2300" b="1" dirty="0">
                <a:solidFill>
                  <a:srgbClr val="151617"/>
                </a:solidFill>
                <a:latin typeface="Montserrat Black" pitchFamily="34" charset="0"/>
                <a:ea typeface="Montserrat Black" pitchFamily="34" charset="-122"/>
                <a:cs typeface="Montserrat Black" pitchFamily="34" charset="-120"/>
              </a:rPr>
              <a:t>2</a:t>
            </a:r>
            <a:endParaRPr lang="en-US" sz="2300" dirty="0"/>
          </a:p>
        </p:txBody>
      </p:sp>
      <p:sp>
        <p:nvSpPr>
          <p:cNvPr id="13" name="Text 10"/>
          <p:cNvSpPr/>
          <p:nvPr/>
        </p:nvSpPr>
        <p:spPr>
          <a:xfrm>
            <a:off x="5960507" y="5860613"/>
            <a:ext cx="2709148" cy="308372"/>
          </a:xfrm>
          <a:prstGeom prst="rect">
            <a:avLst/>
          </a:prstGeom>
          <a:noFill/>
          <a:ln/>
        </p:spPr>
        <p:txBody>
          <a:bodyPr wrap="none" lIns="0" tIns="0" rIns="0" bIns="0" rtlCol="0" anchor="t"/>
          <a:lstStyle/>
          <a:p>
            <a:pPr marL="0" indent="0" algn="ctr">
              <a:lnSpc>
                <a:spcPts val="2400"/>
              </a:lnSpc>
              <a:buNone/>
            </a:pPr>
            <a:r>
              <a:rPr lang="en-US" sz="1900" b="1" dirty="0">
                <a:solidFill>
                  <a:srgbClr val="151617"/>
                </a:solidFill>
                <a:latin typeface="Montserrat Black" pitchFamily="34" charset="0"/>
                <a:ea typeface="Montserrat Black" pitchFamily="34" charset="-122"/>
                <a:cs typeface="Montserrat Black" pitchFamily="34" charset="-120"/>
              </a:rPr>
              <a:t>Ψηφιακά ημερολόγια</a:t>
            </a:r>
            <a:endParaRPr lang="en-US" sz="1900" dirty="0"/>
          </a:p>
        </p:txBody>
      </p:sp>
      <p:sp>
        <p:nvSpPr>
          <p:cNvPr id="14" name="Text 11"/>
          <p:cNvSpPr/>
          <p:nvPr/>
        </p:nvSpPr>
        <p:spPr>
          <a:xfrm>
            <a:off x="5370076" y="6287333"/>
            <a:ext cx="3890129" cy="1263015"/>
          </a:xfrm>
          <a:prstGeom prst="rect">
            <a:avLst/>
          </a:prstGeom>
          <a:noFill/>
          <a:ln/>
        </p:spPr>
        <p:txBody>
          <a:bodyPr wrap="square" lIns="0" tIns="0" rIns="0" bIns="0" rtlCol="0" anchor="t"/>
          <a:lstStyle/>
          <a:p>
            <a:pPr marL="0" indent="0" algn="ctr">
              <a:lnSpc>
                <a:spcPts val="2450"/>
              </a:lnSpc>
              <a:buNone/>
            </a:pPr>
            <a:r>
              <a:rPr lang="en-US" sz="1550" dirty="0">
                <a:solidFill>
                  <a:srgbClr val="151617"/>
                </a:solidFill>
                <a:latin typeface="Inconsolata" pitchFamily="34" charset="0"/>
                <a:ea typeface="Inconsolata" pitchFamily="34" charset="-122"/>
                <a:cs typeface="Inconsolata" pitchFamily="34" charset="-120"/>
              </a:rPr>
              <a:t>Διευκολύνουν την οργάνωση και κοινή παρακολούθηση της σχολικής εργασίας, συμβάλλοντας στην καλύτερη επικοινωνία.</a:t>
            </a:r>
            <a:endParaRPr lang="en-US" sz="1550" dirty="0"/>
          </a:p>
        </p:txBody>
      </p:sp>
      <p:sp>
        <p:nvSpPr>
          <p:cNvPr id="15" name="Shape 12"/>
          <p:cNvSpPr/>
          <p:nvPr/>
        </p:nvSpPr>
        <p:spPr>
          <a:xfrm>
            <a:off x="11785640" y="4972407"/>
            <a:ext cx="22860" cy="690801"/>
          </a:xfrm>
          <a:prstGeom prst="roundRect">
            <a:avLst>
              <a:gd name="adj" fmla="val 40000"/>
            </a:avLst>
          </a:prstGeom>
          <a:solidFill>
            <a:srgbClr val="151617"/>
          </a:solidFill>
          <a:ln/>
        </p:spPr>
        <p:txBody>
          <a:bodyPr/>
          <a:lstStyle/>
          <a:p>
            <a:endParaRPr lang="en-GB"/>
          </a:p>
        </p:txBody>
      </p:sp>
      <p:sp>
        <p:nvSpPr>
          <p:cNvPr id="16" name="Shape 13"/>
          <p:cNvSpPr/>
          <p:nvPr/>
        </p:nvSpPr>
        <p:spPr>
          <a:xfrm>
            <a:off x="11575018" y="4750356"/>
            <a:ext cx="444103" cy="444103"/>
          </a:xfrm>
          <a:prstGeom prst="roundRect">
            <a:avLst>
              <a:gd name="adj" fmla="val 2059"/>
            </a:avLst>
          </a:prstGeom>
          <a:solidFill>
            <a:srgbClr val="F8ECE4"/>
          </a:solidFill>
          <a:ln w="7620">
            <a:solidFill>
              <a:srgbClr val="151617"/>
            </a:solidFill>
            <a:prstDash val="solid"/>
          </a:ln>
          <a:effectLst>
            <a:outerShdw dist="17780" dir="2700000" algn="bl" rotWithShape="0">
              <a:srgbClr val="151617">
                <a:alpha val="100000"/>
              </a:srgbClr>
            </a:outerShdw>
          </a:effectLst>
        </p:spPr>
        <p:txBody>
          <a:bodyPr/>
          <a:lstStyle/>
          <a:p>
            <a:endParaRPr lang="en-GB"/>
          </a:p>
        </p:txBody>
      </p:sp>
      <p:sp>
        <p:nvSpPr>
          <p:cNvPr id="17" name="Text 14"/>
          <p:cNvSpPr/>
          <p:nvPr/>
        </p:nvSpPr>
        <p:spPr>
          <a:xfrm>
            <a:off x="11706106" y="4824293"/>
            <a:ext cx="181808" cy="296108"/>
          </a:xfrm>
          <a:prstGeom prst="rect">
            <a:avLst/>
          </a:prstGeom>
          <a:noFill/>
          <a:ln/>
        </p:spPr>
        <p:txBody>
          <a:bodyPr wrap="none" lIns="0" tIns="0" rIns="0" bIns="0" rtlCol="0" anchor="t"/>
          <a:lstStyle/>
          <a:p>
            <a:pPr marL="0" indent="0" algn="ctr">
              <a:lnSpc>
                <a:spcPts val="2300"/>
              </a:lnSpc>
              <a:buNone/>
            </a:pPr>
            <a:r>
              <a:rPr lang="en-US" sz="2300" b="1" dirty="0">
                <a:solidFill>
                  <a:srgbClr val="151617"/>
                </a:solidFill>
                <a:latin typeface="Montserrat Black" pitchFamily="34" charset="0"/>
                <a:ea typeface="Montserrat Black" pitchFamily="34" charset="-122"/>
                <a:cs typeface="Montserrat Black" pitchFamily="34" charset="-120"/>
              </a:rPr>
              <a:t>3</a:t>
            </a:r>
            <a:endParaRPr lang="en-US" sz="2300" dirty="0"/>
          </a:p>
        </p:txBody>
      </p:sp>
      <p:sp>
        <p:nvSpPr>
          <p:cNvPr id="18" name="Text 15"/>
          <p:cNvSpPr/>
          <p:nvPr/>
        </p:nvSpPr>
        <p:spPr>
          <a:xfrm>
            <a:off x="10092452" y="5860613"/>
            <a:ext cx="3409355" cy="308372"/>
          </a:xfrm>
          <a:prstGeom prst="rect">
            <a:avLst/>
          </a:prstGeom>
          <a:noFill/>
          <a:ln/>
        </p:spPr>
        <p:txBody>
          <a:bodyPr wrap="none" lIns="0" tIns="0" rIns="0" bIns="0" rtlCol="0" anchor="t"/>
          <a:lstStyle/>
          <a:p>
            <a:pPr marL="0" indent="0" algn="ctr">
              <a:lnSpc>
                <a:spcPts val="2400"/>
              </a:lnSpc>
              <a:buNone/>
            </a:pPr>
            <a:r>
              <a:rPr lang="en-US" sz="1900" b="1" dirty="0">
                <a:solidFill>
                  <a:srgbClr val="151617"/>
                </a:solidFill>
                <a:latin typeface="Montserrat Black" pitchFamily="34" charset="0"/>
                <a:ea typeface="Montserrat Black" pitchFamily="34" charset="-122"/>
                <a:cs typeface="Montserrat Black" pitchFamily="34" charset="-120"/>
              </a:rPr>
              <a:t>Εφαρμογές βιντεοκλήσεων</a:t>
            </a:r>
            <a:endParaRPr lang="en-US" sz="1900" dirty="0"/>
          </a:p>
        </p:txBody>
      </p:sp>
      <p:sp>
        <p:nvSpPr>
          <p:cNvPr id="19" name="Text 16"/>
          <p:cNvSpPr/>
          <p:nvPr/>
        </p:nvSpPr>
        <p:spPr>
          <a:xfrm>
            <a:off x="9852065" y="6287333"/>
            <a:ext cx="3890129" cy="1263015"/>
          </a:xfrm>
          <a:prstGeom prst="rect">
            <a:avLst/>
          </a:prstGeom>
          <a:noFill/>
          <a:ln/>
        </p:spPr>
        <p:txBody>
          <a:bodyPr wrap="square" lIns="0" tIns="0" rIns="0" bIns="0" rtlCol="0" anchor="t"/>
          <a:lstStyle/>
          <a:p>
            <a:pPr marL="0" indent="0" algn="ctr">
              <a:lnSpc>
                <a:spcPts val="2450"/>
              </a:lnSpc>
              <a:buNone/>
            </a:pPr>
            <a:r>
              <a:rPr lang="en-US" sz="1550" dirty="0">
                <a:solidFill>
                  <a:srgbClr val="151617"/>
                </a:solidFill>
                <a:latin typeface="Inconsolata" pitchFamily="34" charset="0"/>
                <a:ea typeface="Inconsolata" pitchFamily="34" charset="-122"/>
                <a:cs typeface="Inconsolata" pitchFamily="34" charset="-120"/>
              </a:rPr>
              <a:t>Προσφέρουν δυνατότητα άμεσης επικοινωνίας, ενημέρωσης και συζήτησης μεταξύ εκπαιδευτικών και γονέων.</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1743"/>
          </a:xfrm>
          <a:prstGeom prst="rect">
            <a:avLst/>
          </a:prstGeom>
        </p:spPr>
      </p:pic>
      <p:sp>
        <p:nvSpPr>
          <p:cNvPr id="3" name="Text 0"/>
          <p:cNvSpPr/>
          <p:nvPr/>
        </p:nvSpPr>
        <p:spPr>
          <a:xfrm>
            <a:off x="595551" y="467916"/>
            <a:ext cx="7952899" cy="1595199"/>
          </a:xfrm>
          <a:prstGeom prst="rect">
            <a:avLst/>
          </a:prstGeom>
          <a:noFill/>
          <a:ln/>
        </p:spPr>
        <p:txBody>
          <a:bodyPr wrap="square" lIns="0" tIns="0" rIns="0" bIns="0" rtlCol="0" anchor="t"/>
          <a:lstStyle/>
          <a:p>
            <a:pPr marL="0" indent="0">
              <a:lnSpc>
                <a:spcPts val="4150"/>
              </a:lnSpc>
              <a:buNone/>
            </a:pPr>
            <a:r>
              <a:rPr lang="en-US" sz="3350" b="1" dirty="0">
                <a:solidFill>
                  <a:srgbClr val="151617"/>
                </a:solidFill>
                <a:latin typeface="Montserrat Black" pitchFamily="34" charset="0"/>
                <a:ea typeface="Montserrat Black" pitchFamily="34" charset="-122"/>
                <a:cs typeface="Montserrat Black" pitchFamily="34" charset="-120"/>
              </a:rPr>
              <a:t>Προκλήσεις και περιορισμοί κατά την ενσωμάτωση των ICT εργαλείων</a:t>
            </a:r>
            <a:endParaRPr lang="en-US" sz="3350" dirty="0"/>
          </a:p>
        </p:txBody>
      </p:sp>
      <p:pic>
        <p:nvPicPr>
          <p:cNvPr id="4" name="Image 1" descr="preencoded.png"/>
          <p:cNvPicPr>
            <a:picLocks noChangeAspect="1"/>
          </p:cNvPicPr>
          <p:nvPr/>
        </p:nvPicPr>
        <p:blipFill>
          <a:blip r:embed="rId4"/>
          <a:stretch>
            <a:fillRect/>
          </a:stretch>
        </p:blipFill>
        <p:spPr>
          <a:xfrm>
            <a:off x="595551" y="2318385"/>
            <a:ext cx="850821" cy="1361361"/>
          </a:xfrm>
          <a:prstGeom prst="rect">
            <a:avLst/>
          </a:prstGeom>
        </p:spPr>
      </p:pic>
      <p:sp>
        <p:nvSpPr>
          <p:cNvPr id="5" name="Text 1"/>
          <p:cNvSpPr/>
          <p:nvPr/>
        </p:nvSpPr>
        <p:spPr>
          <a:xfrm>
            <a:off x="1701641" y="2488525"/>
            <a:ext cx="2694503" cy="265867"/>
          </a:xfrm>
          <a:prstGeom prst="rect">
            <a:avLst/>
          </a:prstGeom>
          <a:noFill/>
          <a:ln/>
        </p:spPr>
        <p:txBody>
          <a:bodyPr wrap="none" lIns="0" tIns="0" rIns="0" bIns="0" rtlCol="0" anchor="t"/>
          <a:lstStyle/>
          <a:p>
            <a:pPr marL="0" indent="0" algn="l">
              <a:lnSpc>
                <a:spcPts val="2050"/>
              </a:lnSpc>
              <a:buNone/>
            </a:pPr>
            <a:r>
              <a:rPr lang="en-US" sz="1650" b="1" dirty="0">
                <a:solidFill>
                  <a:srgbClr val="151617"/>
                </a:solidFill>
                <a:latin typeface="Montserrat Black" pitchFamily="34" charset="0"/>
                <a:ea typeface="Montserrat Black" pitchFamily="34" charset="-122"/>
                <a:cs typeface="Montserrat Black" pitchFamily="34" charset="-120"/>
              </a:rPr>
              <a:t>Περιορισμένη πρόσβαση</a:t>
            </a:r>
            <a:endParaRPr lang="en-US" sz="1650" dirty="0"/>
          </a:p>
        </p:txBody>
      </p:sp>
      <p:sp>
        <p:nvSpPr>
          <p:cNvPr id="6" name="Text 2"/>
          <p:cNvSpPr/>
          <p:nvPr/>
        </p:nvSpPr>
        <p:spPr>
          <a:xfrm>
            <a:off x="1701641" y="2856428"/>
            <a:ext cx="6846808" cy="544354"/>
          </a:xfrm>
          <a:prstGeom prst="rect">
            <a:avLst/>
          </a:prstGeom>
          <a:noFill/>
          <a:ln/>
        </p:spPr>
        <p:txBody>
          <a:bodyPr wrap="square" lIns="0" tIns="0" rIns="0" bIns="0" rtlCol="0" anchor="t"/>
          <a:lstStyle/>
          <a:p>
            <a:pPr marL="0" indent="0" algn="l">
              <a:lnSpc>
                <a:spcPts val="2100"/>
              </a:lnSpc>
              <a:buNone/>
            </a:pPr>
            <a:r>
              <a:rPr lang="el-GR" sz="1300" dirty="0">
                <a:solidFill>
                  <a:srgbClr val="151617"/>
                </a:solidFill>
                <a:latin typeface="Inconsolata" pitchFamily="34" charset="0"/>
                <a:ea typeface="Inconsolata" pitchFamily="34" charset="-122"/>
                <a:cs typeface="Inconsolata" pitchFamily="34" charset="-120"/>
              </a:rPr>
              <a:t>Δεν έχουν όλοι</a:t>
            </a:r>
            <a:r>
              <a:rPr lang="en-US" sz="1300" dirty="0">
                <a:solidFill>
                  <a:srgbClr val="151617"/>
                </a:solidFill>
                <a:latin typeface="Inconsolata" pitchFamily="34" charset="0"/>
                <a:ea typeface="Inconsolata" pitchFamily="34" charset="-122"/>
                <a:cs typeface="Inconsolata" pitchFamily="34" charset="-120"/>
              </a:rPr>
              <a:t> οι μα</a:t>
            </a:r>
            <a:r>
              <a:rPr lang="en-US" sz="1300" dirty="0" err="1">
                <a:solidFill>
                  <a:srgbClr val="151617"/>
                </a:solidFill>
                <a:latin typeface="Inconsolata" pitchFamily="34" charset="0"/>
                <a:ea typeface="Inconsolata" pitchFamily="34" charset="-122"/>
                <a:cs typeface="Inconsolata" pitchFamily="34" charset="-120"/>
              </a:rPr>
              <a:t>θητές</a:t>
            </a:r>
            <a:r>
              <a:rPr lang="en-US" sz="1300" dirty="0">
                <a:solidFill>
                  <a:srgbClr val="151617"/>
                </a:solidFill>
                <a:latin typeface="Inconsolata" pitchFamily="34" charset="0"/>
                <a:ea typeface="Inconsolata" pitchFamily="34" charset="-122"/>
                <a:cs typeface="Inconsolata" pitchFamily="34" charset="-120"/>
              </a:rPr>
              <a:t> π</a:t>
            </a:r>
            <a:r>
              <a:rPr lang="en-US" sz="1300" dirty="0" err="1">
                <a:solidFill>
                  <a:srgbClr val="151617"/>
                </a:solidFill>
                <a:latin typeface="Inconsolata" pitchFamily="34" charset="0"/>
                <a:ea typeface="Inconsolata" pitchFamily="34" charset="-122"/>
                <a:cs typeface="Inconsolata" pitchFamily="34" charset="-120"/>
              </a:rPr>
              <a:t>ρόσ</a:t>
            </a:r>
            <a:r>
              <a:rPr lang="en-US" sz="1300" dirty="0">
                <a:solidFill>
                  <a:srgbClr val="151617"/>
                </a:solidFill>
                <a:latin typeface="Inconsolata" pitchFamily="34" charset="0"/>
                <a:ea typeface="Inconsolata" pitchFamily="34" charset="-122"/>
                <a:cs typeface="Inconsolata" pitchFamily="34" charset="-120"/>
              </a:rPr>
              <a:t>βαση σε υπολογιστές ή στο διαδίκτυο, δημιουργώντας</a:t>
            </a:r>
            <a:r>
              <a:rPr lang="el-GR" sz="1300" dirty="0">
                <a:solidFill>
                  <a:srgbClr val="151617"/>
                </a:solidFill>
                <a:latin typeface="Inconsolata" pitchFamily="34" charset="0"/>
                <a:ea typeface="Inconsolata" pitchFamily="34" charset="-122"/>
                <a:cs typeface="Inconsolata" pitchFamily="34" charset="-120"/>
              </a:rPr>
              <a:t> έτσι</a:t>
            </a:r>
            <a:r>
              <a:rPr lang="en-US" sz="1300" dirty="0">
                <a:solidFill>
                  <a:srgbClr val="151617"/>
                </a:solidFill>
                <a:latin typeface="Inconsolata" pitchFamily="34" charset="0"/>
                <a:ea typeface="Inconsolata" pitchFamily="34" charset="-122"/>
                <a:cs typeface="Inconsolata" pitchFamily="34" charset="-120"/>
              </a:rPr>
              <a:t> ανισότητες.</a:t>
            </a:r>
            <a:endParaRPr lang="en-US" sz="1300" dirty="0"/>
          </a:p>
        </p:txBody>
      </p:sp>
      <p:pic>
        <p:nvPicPr>
          <p:cNvPr id="7" name="Image 2" descr="preencoded.png"/>
          <p:cNvPicPr>
            <a:picLocks noChangeAspect="1"/>
          </p:cNvPicPr>
          <p:nvPr/>
        </p:nvPicPr>
        <p:blipFill>
          <a:blip r:embed="rId5"/>
          <a:stretch>
            <a:fillRect/>
          </a:stretch>
        </p:blipFill>
        <p:spPr>
          <a:xfrm>
            <a:off x="595551" y="3679746"/>
            <a:ext cx="850821" cy="1361361"/>
          </a:xfrm>
          <a:prstGeom prst="rect">
            <a:avLst/>
          </a:prstGeom>
        </p:spPr>
      </p:pic>
      <p:sp>
        <p:nvSpPr>
          <p:cNvPr id="8" name="Text 3"/>
          <p:cNvSpPr/>
          <p:nvPr/>
        </p:nvSpPr>
        <p:spPr>
          <a:xfrm>
            <a:off x="1701641" y="3849886"/>
            <a:ext cx="2551271" cy="265867"/>
          </a:xfrm>
          <a:prstGeom prst="rect">
            <a:avLst/>
          </a:prstGeom>
          <a:noFill/>
          <a:ln/>
        </p:spPr>
        <p:txBody>
          <a:bodyPr wrap="none" lIns="0" tIns="0" rIns="0" bIns="0" rtlCol="0" anchor="t"/>
          <a:lstStyle/>
          <a:p>
            <a:pPr marL="0" indent="0" algn="l">
              <a:lnSpc>
                <a:spcPts val="2050"/>
              </a:lnSpc>
              <a:buNone/>
            </a:pPr>
            <a:r>
              <a:rPr lang="el-GR" sz="1650" b="1" dirty="0">
                <a:solidFill>
                  <a:srgbClr val="151617"/>
                </a:solidFill>
                <a:latin typeface="Montserrat Black" pitchFamily="34" charset="0"/>
                <a:ea typeface="Montserrat Black" pitchFamily="34" charset="-122"/>
                <a:cs typeface="Montserrat Black" pitchFamily="34" charset="-120"/>
              </a:rPr>
              <a:t>Έλλει</a:t>
            </a:r>
            <a:r>
              <a:rPr lang="en-US" sz="1650" b="1" dirty="0">
                <a:solidFill>
                  <a:srgbClr val="151617"/>
                </a:solidFill>
                <a:latin typeface="Montserrat Black" pitchFamily="34" charset="0"/>
                <a:ea typeface="Montserrat Black" pitchFamily="34" charset="-122"/>
                <a:cs typeface="Montserrat Black" pitchFamily="34" charset="-120"/>
              </a:rPr>
              <a:t>ψ</a:t>
            </a:r>
            <a:r>
              <a:rPr lang="el-GR" sz="1650" b="1" dirty="0">
                <a:solidFill>
                  <a:srgbClr val="151617"/>
                </a:solidFill>
                <a:latin typeface="Montserrat Black" pitchFamily="34" charset="0"/>
                <a:ea typeface="Montserrat Black" pitchFamily="34" charset="-122"/>
                <a:cs typeface="Montserrat Black" pitchFamily="34" charset="-120"/>
              </a:rPr>
              <a:t>η</a:t>
            </a:r>
            <a:r>
              <a:rPr lang="en-US" sz="1650" b="1" dirty="0">
                <a:solidFill>
                  <a:srgbClr val="151617"/>
                </a:solidFill>
                <a:latin typeface="Montserrat Black" pitchFamily="34" charset="0"/>
                <a:ea typeface="Montserrat Black" pitchFamily="34" charset="-122"/>
                <a:cs typeface="Montserrat Black" pitchFamily="34" charset="-120"/>
              </a:rPr>
              <a:t> εκπαίδευσης</a:t>
            </a:r>
            <a:endParaRPr lang="en-US" sz="1650" dirty="0"/>
          </a:p>
        </p:txBody>
      </p:sp>
      <p:sp>
        <p:nvSpPr>
          <p:cNvPr id="9" name="Text 4"/>
          <p:cNvSpPr/>
          <p:nvPr/>
        </p:nvSpPr>
        <p:spPr>
          <a:xfrm>
            <a:off x="1701641" y="4217789"/>
            <a:ext cx="6846808" cy="544354"/>
          </a:xfrm>
          <a:prstGeom prst="rect">
            <a:avLst/>
          </a:prstGeom>
          <a:noFill/>
          <a:ln/>
        </p:spPr>
        <p:txBody>
          <a:bodyPr wrap="square" lIns="0" tIns="0" rIns="0" bIns="0" rtlCol="0" anchor="t"/>
          <a:lstStyle/>
          <a:p>
            <a:pPr marL="0" indent="0" algn="l">
              <a:lnSpc>
                <a:spcPts val="2100"/>
              </a:lnSpc>
              <a:buNone/>
            </a:pPr>
            <a:r>
              <a:rPr lang="en-US" sz="1300" dirty="0">
                <a:solidFill>
                  <a:srgbClr val="151617"/>
                </a:solidFill>
                <a:latin typeface="Inconsolata" pitchFamily="34" charset="0"/>
                <a:ea typeface="Inconsolata" pitchFamily="34" charset="-122"/>
                <a:cs typeface="Inconsolata" pitchFamily="34" charset="-120"/>
              </a:rPr>
              <a:t>Η έλλειψη εκπαίδευσης των εκπαιδευτικών στην χρήση των ICT εργαλείων μπορεί να αποτελέσει εμπόδιο.</a:t>
            </a:r>
            <a:endParaRPr lang="en-US" sz="1300" dirty="0"/>
          </a:p>
        </p:txBody>
      </p:sp>
      <p:pic>
        <p:nvPicPr>
          <p:cNvPr id="10" name="Image 3" descr="preencoded.png"/>
          <p:cNvPicPr>
            <a:picLocks noChangeAspect="1"/>
          </p:cNvPicPr>
          <p:nvPr/>
        </p:nvPicPr>
        <p:blipFill>
          <a:blip r:embed="rId6"/>
          <a:stretch>
            <a:fillRect/>
          </a:stretch>
        </p:blipFill>
        <p:spPr>
          <a:xfrm>
            <a:off x="595551" y="5041106"/>
            <a:ext cx="850821" cy="1361361"/>
          </a:xfrm>
          <a:prstGeom prst="rect">
            <a:avLst/>
          </a:prstGeom>
        </p:spPr>
      </p:pic>
      <p:sp>
        <p:nvSpPr>
          <p:cNvPr id="11" name="Text 5"/>
          <p:cNvSpPr/>
          <p:nvPr/>
        </p:nvSpPr>
        <p:spPr>
          <a:xfrm>
            <a:off x="1701641" y="5211247"/>
            <a:ext cx="3945136" cy="265867"/>
          </a:xfrm>
          <a:prstGeom prst="rect">
            <a:avLst/>
          </a:prstGeom>
          <a:noFill/>
          <a:ln/>
        </p:spPr>
        <p:txBody>
          <a:bodyPr wrap="none" lIns="0" tIns="0" rIns="0" bIns="0" rtlCol="0" anchor="t"/>
          <a:lstStyle/>
          <a:p>
            <a:pPr marL="0" indent="0" algn="l">
              <a:lnSpc>
                <a:spcPts val="2050"/>
              </a:lnSpc>
              <a:buNone/>
            </a:pPr>
            <a:r>
              <a:rPr lang="en-US" sz="1650" b="1" dirty="0">
                <a:solidFill>
                  <a:srgbClr val="151617"/>
                </a:solidFill>
                <a:latin typeface="Montserrat Black" pitchFamily="34" charset="0"/>
                <a:ea typeface="Montserrat Black" pitchFamily="34" charset="-122"/>
                <a:cs typeface="Montserrat Black" pitchFamily="34" charset="-120"/>
              </a:rPr>
              <a:t>Προστασία προσωπικών δεδομένων</a:t>
            </a:r>
            <a:endParaRPr lang="en-US" sz="1650" dirty="0"/>
          </a:p>
        </p:txBody>
      </p:sp>
      <p:sp>
        <p:nvSpPr>
          <p:cNvPr id="12" name="Text 6"/>
          <p:cNvSpPr/>
          <p:nvPr/>
        </p:nvSpPr>
        <p:spPr>
          <a:xfrm>
            <a:off x="1701641" y="5579150"/>
            <a:ext cx="6846808" cy="544354"/>
          </a:xfrm>
          <a:prstGeom prst="rect">
            <a:avLst/>
          </a:prstGeom>
          <a:noFill/>
          <a:ln/>
        </p:spPr>
        <p:txBody>
          <a:bodyPr wrap="square" lIns="0" tIns="0" rIns="0" bIns="0" rtlCol="0" anchor="t"/>
          <a:lstStyle/>
          <a:p>
            <a:pPr marL="0" indent="0" algn="l">
              <a:lnSpc>
                <a:spcPts val="2100"/>
              </a:lnSpc>
              <a:buNone/>
            </a:pPr>
            <a:r>
              <a:rPr lang="en-US" sz="1300" dirty="0">
                <a:solidFill>
                  <a:srgbClr val="151617"/>
                </a:solidFill>
                <a:latin typeface="Inconsolata" pitchFamily="34" charset="0"/>
                <a:ea typeface="Inconsolata" pitchFamily="34" charset="-122"/>
                <a:cs typeface="Inconsolata" pitchFamily="34" charset="-120"/>
              </a:rPr>
              <a:t>Η χρήση των ICT εργαλείων θέτει θέματα σχετικά με την προστασία των προσωπικών δεδομένων των μαθητώ</a:t>
            </a:r>
            <a:r>
              <a:rPr lang="el-GR" sz="1300" dirty="0">
                <a:solidFill>
                  <a:srgbClr val="151617"/>
                </a:solidFill>
                <a:latin typeface="Inconsolata" pitchFamily="34" charset="0"/>
                <a:ea typeface="Inconsolata" pitchFamily="34" charset="-122"/>
                <a:cs typeface="Inconsolata" pitchFamily="34" charset="-120"/>
              </a:rPr>
              <a:t>ν, οπότε χρειάζεται ιδιαίτερη προσοχή. </a:t>
            </a:r>
            <a:endParaRPr lang="en-US" sz="1300" dirty="0"/>
          </a:p>
        </p:txBody>
      </p:sp>
      <p:pic>
        <p:nvPicPr>
          <p:cNvPr id="13" name="Image 4" descr="preencoded.png"/>
          <p:cNvPicPr>
            <a:picLocks noChangeAspect="1"/>
          </p:cNvPicPr>
          <p:nvPr/>
        </p:nvPicPr>
        <p:blipFill>
          <a:blip r:embed="rId7"/>
          <a:stretch>
            <a:fillRect/>
          </a:stretch>
        </p:blipFill>
        <p:spPr>
          <a:xfrm>
            <a:off x="595551" y="6402467"/>
            <a:ext cx="850821" cy="1361361"/>
          </a:xfrm>
          <a:prstGeom prst="rect">
            <a:avLst/>
          </a:prstGeom>
        </p:spPr>
      </p:pic>
      <p:sp>
        <p:nvSpPr>
          <p:cNvPr id="14" name="Text 7"/>
          <p:cNvSpPr/>
          <p:nvPr/>
        </p:nvSpPr>
        <p:spPr>
          <a:xfrm>
            <a:off x="1701641" y="6572607"/>
            <a:ext cx="2519958" cy="265867"/>
          </a:xfrm>
          <a:prstGeom prst="rect">
            <a:avLst/>
          </a:prstGeom>
          <a:noFill/>
          <a:ln/>
        </p:spPr>
        <p:txBody>
          <a:bodyPr wrap="none" lIns="0" tIns="0" rIns="0" bIns="0" rtlCol="0" anchor="t"/>
          <a:lstStyle/>
          <a:p>
            <a:pPr marL="0" indent="0" algn="l">
              <a:lnSpc>
                <a:spcPts val="2050"/>
              </a:lnSpc>
              <a:buNone/>
            </a:pPr>
            <a:r>
              <a:rPr lang="en-US" sz="1650" b="1" dirty="0">
                <a:solidFill>
                  <a:srgbClr val="151617"/>
                </a:solidFill>
                <a:latin typeface="Montserrat Black" pitchFamily="34" charset="0"/>
                <a:ea typeface="Montserrat Black" pitchFamily="34" charset="-122"/>
                <a:cs typeface="Montserrat Black" pitchFamily="34" charset="-120"/>
              </a:rPr>
              <a:t>Πολιτισμικές διαφορές</a:t>
            </a:r>
            <a:endParaRPr lang="en-US" sz="1650" dirty="0"/>
          </a:p>
        </p:txBody>
      </p:sp>
      <p:sp>
        <p:nvSpPr>
          <p:cNvPr id="15" name="Text 8"/>
          <p:cNvSpPr/>
          <p:nvPr/>
        </p:nvSpPr>
        <p:spPr>
          <a:xfrm>
            <a:off x="1701641" y="6940510"/>
            <a:ext cx="6846808" cy="544354"/>
          </a:xfrm>
          <a:prstGeom prst="rect">
            <a:avLst/>
          </a:prstGeom>
          <a:noFill/>
          <a:ln/>
        </p:spPr>
        <p:txBody>
          <a:bodyPr wrap="square" lIns="0" tIns="0" rIns="0" bIns="0" rtlCol="0" anchor="t"/>
          <a:lstStyle/>
          <a:p>
            <a:pPr marL="0" indent="0" algn="l">
              <a:lnSpc>
                <a:spcPts val="2100"/>
              </a:lnSpc>
              <a:buNone/>
            </a:pPr>
            <a:r>
              <a:rPr lang="en-US" sz="1300" dirty="0">
                <a:solidFill>
                  <a:srgbClr val="151617"/>
                </a:solidFill>
                <a:latin typeface="Inconsolata" pitchFamily="34" charset="0"/>
                <a:ea typeface="Inconsolata" pitchFamily="34" charset="-122"/>
                <a:cs typeface="Inconsolata" pitchFamily="34" charset="-120"/>
              </a:rPr>
              <a:t>Η χρήση των ICT εργαλείων μπορεί να δημιουργήσει πολιτισμικές διαφορές, ιδιαίτερα σε ετερογενή σχολεία.</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2328624"/>
            <a:ext cx="7556421" cy="1417558"/>
          </a:xfrm>
          <a:prstGeom prst="rect">
            <a:avLst/>
          </a:prstGeom>
          <a:noFill/>
          <a:ln/>
        </p:spPr>
        <p:txBody>
          <a:bodyPr wrap="square" lIns="0" tIns="0" rIns="0" bIns="0" rtlCol="0" anchor="t"/>
          <a:lstStyle/>
          <a:p>
            <a:pPr marL="0" indent="0">
              <a:lnSpc>
                <a:spcPts val="5550"/>
              </a:lnSpc>
              <a:buNone/>
            </a:pPr>
            <a:r>
              <a:rPr lang="en-US" sz="4450" b="1" dirty="0">
                <a:solidFill>
                  <a:srgbClr val="151617"/>
                </a:solidFill>
                <a:latin typeface="Montserrat Black" pitchFamily="34" charset="0"/>
                <a:ea typeface="Montserrat Black" pitchFamily="34" charset="-122"/>
                <a:cs typeface="Montserrat Black" pitchFamily="34" charset="-120"/>
              </a:rPr>
              <a:t>Συμπεράσματα και επόμενα βήματα</a:t>
            </a:r>
            <a:endParaRPr lang="en-US" sz="4450" dirty="0"/>
          </a:p>
        </p:txBody>
      </p:sp>
      <p:sp>
        <p:nvSpPr>
          <p:cNvPr id="4" name="Text 1"/>
          <p:cNvSpPr/>
          <p:nvPr/>
        </p:nvSpPr>
        <p:spPr>
          <a:xfrm>
            <a:off x="793790" y="4086344"/>
            <a:ext cx="7556421" cy="1814513"/>
          </a:xfrm>
          <a:prstGeom prst="rect">
            <a:avLst/>
          </a:prstGeom>
          <a:noFill/>
          <a:ln/>
        </p:spPr>
        <p:txBody>
          <a:bodyPr wrap="square" lIns="0" tIns="0" rIns="0" bIns="0" rtlCol="0" anchor="t"/>
          <a:lstStyle/>
          <a:p>
            <a:pPr marL="0" indent="0">
              <a:lnSpc>
                <a:spcPts val="2850"/>
              </a:lnSpc>
              <a:buNone/>
            </a:pPr>
            <a:r>
              <a:rPr lang="en-US" sz="1750" dirty="0">
                <a:solidFill>
                  <a:srgbClr val="151617"/>
                </a:solidFill>
                <a:latin typeface="Inconsolata" pitchFamily="34" charset="0"/>
                <a:ea typeface="Inconsolata" pitchFamily="34" charset="-122"/>
                <a:cs typeface="Inconsolata" pitchFamily="34" charset="-120"/>
              </a:rPr>
              <a:t>Τα ICT εργαλεία προσφέρουν εξαιρετικές δυνατότητες για να ενισχύσουμε τη συνεργασία και την ομαδικότητα στην εκπαιδευτική διαδικασία. Είναι σημαντικό να αντιμετωπίσουμε τις προκλήσεις και να προωθήσουμε την ενσωμάτωση των ICT εργαλείων, με στόχο τη βελτίωση της εκπαιδευτικής εμπειρίας.</a:t>
            </a:r>
            <a:endParaRPr lang="en-US" sz="1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534</Words>
  <Application>Microsoft Office PowerPoint</Application>
  <PresentationFormat>Custom</PresentationFormat>
  <Paragraphs>70</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Montserrat Black</vt:lpstr>
      <vt:lpstr>Inconsolata</vt:lpstr>
      <vt:lpstr>Inconsolata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Nasso Agapiou</cp:lastModifiedBy>
  <cp:revision>8</cp:revision>
  <dcterms:created xsi:type="dcterms:W3CDTF">2025-01-16T10:46:00Z</dcterms:created>
  <dcterms:modified xsi:type="dcterms:W3CDTF">2025-02-14T18:01:19Z</dcterms:modified>
</cp:coreProperties>
</file>