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DM Sans Medium" pitchFamily="2" charset="0"/>
      <p:regular r:id="rId10"/>
    </p:embeddedFont>
    <p:embeddedFont>
      <p:font typeface="Inter" panose="020B0604020202020204" charset="0"/>
      <p:regular r:id="rId11"/>
    </p:embeddedFont>
    <p:embeddedFont>
      <p:font typeface="Inter Bold" panose="020B0604020202020204" charset="0"/>
      <p:regular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B37F7-0F68-447D-AC38-6863B5BB122F}" v="1" dt="2026-09-27T09:54:03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140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E2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8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044" y="740866"/>
            <a:ext cx="4804052" cy="287139"/>
          </a:xfrm>
          <a:prstGeom prst="roundRect">
            <a:avLst>
              <a:gd name="adj" fmla="val 7899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61475" y="797521"/>
            <a:ext cx="518682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ERASMUS+ | ΑΜΣΤΕΡΝΤΑΜ | 27 ΙΟΥΛΙΟΥ – 1 ΑΥΓΟΥΣΤΟΥ 2026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594044" y="131147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Environmental Education: Acting and Learning 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594043" y="19469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for a Better Future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594043" y="2821035"/>
            <a:ext cx="10868745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i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Από την ευρωπαϊκή επιμόρφωση στη σχολική πράξη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Από την </a:t>
            </a:r>
            <a:r>
              <a:rPr lang="en-US" sz="1450" dirty="0" err="1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εκ</a:t>
            </a: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παιδευ</a:t>
            </a:r>
            <a:r>
              <a:rPr lang="el-GR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τ</a:t>
            </a: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ι</a:t>
            </a:r>
            <a:r>
              <a:rPr lang="el-GR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κ</a:t>
            </a: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ό Νάσω Αγαπίου, Δημοτικό Σχολείο Τσερίου Β΄</a:t>
            </a:r>
            <a:endParaRPr lang="en-US" sz="14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81BDE3-9C55-F3A5-2424-E66D251C1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560" y="2084387"/>
            <a:ext cx="3354070" cy="44720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553641"/>
            <a:ext cx="6296860" cy="978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Τι είναι Περιβαλλοντική Εκπαίδευση;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1475" y="1726307"/>
            <a:ext cx="6296860" cy="686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Η Περιβαλλοντική Εκπαίδευση δεν περιορίζεται στην απόκτηση γνώσεων. Στόχος είναι τα παιδιά να αναπτύξουν </a:t>
            </a:r>
            <a:r>
              <a:rPr lang="en-US" sz="1200" b="1" dirty="0">
                <a:solidFill>
                  <a:srgbClr val="16161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περιβαλλοντική συνείδηση, υπευθυνότητα και διάθεση για δράση</a:t>
            </a: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58752"/>
            <a:ext cx="782618" cy="9392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73669" y="2715220"/>
            <a:ext cx="5384665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Κατανοώ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573669" y="3037483"/>
            <a:ext cx="5384665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Κατανοώ το περιβάλλον και τις προκλήσεις του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3497957"/>
            <a:ext cx="782618" cy="93920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573669" y="3654425"/>
            <a:ext cx="5384665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Νοιάζομαι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573669" y="3976688"/>
            <a:ext cx="5384665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Αναπτύσσω συναισθηματική σύνδεση με τη φύση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4437162"/>
            <a:ext cx="782618" cy="93920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73669" y="4593630"/>
            <a:ext cx="5384665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Δρω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573669" y="4915892"/>
            <a:ext cx="5384665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Αναλαμβάνω υπεύθυνη δράση για αλλαγή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661475" y="5522119"/>
            <a:ext cx="6296860" cy="782141"/>
          </a:xfrm>
          <a:prstGeom prst="roundRect">
            <a:avLst>
              <a:gd name="adj" fmla="val 3002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39" y="5706269"/>
            <a:ext cx="195654" cy="15646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70057" y="5690791"/>
            <a:ext cx="5631813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Κεντρικό μήνυμα:</a:t>
            </a: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Δεν αρκεί να γνωρίζουν τα παιδιά. Θέλουμε να κατανοούν, να νοιάζονται και να δρουν.</a:t>
            </a:r>
            <a:endParaRPr lang="en-US" sz="12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FF405A2-C316-FD9C-77C4-ECF9585D0B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3920" y="1032298"/>
            <a:ext cx="3933190" cy="52442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Μαθαίνουμε ΓΙΑ – ΜΕΣΑ – ΥΠΕΡ του περιβάλλοντος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t="22102" b="21513"/>
          <a:stretch>
            <a:fillRect/>
          </a:stretch>
        </p:blipFill>
        <p:spPr>
          <a:xfrm>
            <a:off x="468435" y="829370"/>
            <a:ext cx="5315512" cy="29972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2649934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Παράδειγμα: Οι Επικονιαστές</a:t>
            </a:r>
            <a:endParaRPr lang="en-US" sz="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1058" y="2858691"/>
            <a:ext cx="5315512" cy="5408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81987" y="2968823"/>
            <a:ext cx="5044453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ΓΙΑ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381987" y="3171329"/>
            <a:ext cx="5044453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Μαθαίνουμε για τη σημασία τους στο οικοσύστημα</a:t>
            </a:r>
            <a:endParaRPr lang="en-US" sz="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1058" y="3449737"/>
            <a:ext cx="5315512" cy="54084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81987" y="3559870"/>
            <a:ext cx="5044453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ΜΕΣΑ</a:t>
            </a:r>
            <a:endParaRPr lang="en-US" sz="950" dirty="0"/>
          </a:p>
        </p:txBody>
      </p:sp>
      <p:sp>
        <p:nvSpPr>
          <p:cNvPr id="10" name="Text 5"/>
          <p:cNvSpPr/>
          <p:nvPr/>
        </p:nvSpPr>
        <p:spPr>
          <a:xfrm>
            <a:off x="6381987" y="3762375"/>
            <a:ext cx="5044453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Τους παρατηρούμε στο φυσικό περιβάλλον του σχολείου</a:t>
            </a:r>
            <a:endParaRPr lang="en-US" sz="7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1058" y="4040783"/>
            <a:ext cx="5315512" cy="54084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81987" y="4150916"/>
            <a:ext cx="5044453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ΥΠΕΡ</a:t>
            </a:r>
            <a:endParaRPr lang="en-US" sz="950" dirty="0"/>
          </a:p>
        </p:txBody>
      </p:sp>
      <p:sp>
        <p:nvSpPr>
          <p:cNvPr id="13" name="Text 7"/>
          <p:cNvSpPr/>
          <p:nvPr/>
        </p:nvSpPr>
        <p:spPr>
          <a:xfrm>
            <a:off x="6381987" y="4353421"/>
            <a:ext cx="5044453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Φτιάχνουμε χώρο με φυτά που τους προσελκύουν</a:t>
            </a:r>
            <a:endParaRPr lang="en-US" sz="7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51D5D8-B57C-1B01-1E66-B37D9F02E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198" y="3821410"/>
            <a:ext cx="4857986" cy="28321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2945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Σύγχρονες Περιβαλλοντικές Προκλήσεις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98130"/>
            <a:ext cx="378014" cy="3780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5723" y="2563019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Πλαστική ρύπανση</a:t>
            </a:r>
            <a:endParaRPr lang="en-US" sz="1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498130"/>
            <a:ext cx="378014" cy="3780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28163" y="2563019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Υπερκατανάλωση &amp; fast fashion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254177"/>
            <a:ext cx="378014" cy="3780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75723" y="3319066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Βιοποικιλότητα &amp; επικονιαστές</a:t>
            </a:r>
            <a:endParaRPr lang="en-US" sz="18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3254177"/>
            <a:ext cx="378014" cy="37802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28163" y="3319066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Τροφή &amp; έδαφος</a:t>
            </a:r>
            <a:endParaRPr lang="en-US" sz="18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010223"/>
            <a:ext cx="378014" cy="37802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275723" y="4075113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Κλιματική αλλαγή</a:t>
            </a:r>
            <a:endParaRPr lang="en-US" sz="18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4010223"/>
            <a:ext cx="378014" cy="37802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828163" y="4075113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Βιώσιμες μετακινήσεις</a:t>
            </a:r>
            <a:endParaRPr lang="en-US" sz="1850" dirty="0"/>
          </a:p>
        </p:txBody>
      </p:sp>
      <p:sp>
        <p:nvSpPr>
          <p:cNvPr id="15" name="Text 7"/>
          <p:cNvSpPr/>
          <p:nvPr/>
        </p:nvSpPr>
        <p:spPr>
          <a:xfrm>
            <a:off x="944936" y="4813498"/>
            <a:ext cx="1119486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«Τι μπορεί να κάνει το σχολείο και τι μπορεί να κάνει το παιδί;»</a:t>
            </a:r>
            <a:endParaRPr lang="en-US" sz="1450" dirty="0"/>
          </a:p>
        </p:txBody>
      </p:sp>
      <p:sp>
        <p:nvSpPr>
          <p:cNvPr id="16" name="Shape 8"/>
          <p:cNvSpPr/>
          <p:nvPr/>
        </p:nvSpPr>
        <p:spPr>
          <a:xfrm>
            <a:off x="661475" y="4600873"/>
            <a:ext cx="25399" cy="727670"/>
          </a:xfrm>
          <a:prstGeom prst="roundRect">
            <a:avLst>
              <a:gd name="adj" fmla="val 50001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2017"/>
            <a:ext cx="1086874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Από τα Μεγάλα Προβλήματα στις Μικρές Πράξεις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61475" y="1349474"/>
            <a:ext cx="5367104" cy="1496814"/>
          </a:xfrm>
          <a:prstGeom prst="roundRect">
            <a:avLst>
              <a:gd name="adj" fmla="val 1598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0915" y="1508919"/>
            <a:ext cx="478421" cy="478433"/>
          </a:xfrm>
          <a:prstGeom prst="ellipse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476" y="1640483"/>
            <a:ext cx="215299" cy="215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0915" y="2121892"/>
            <a:ext cx="504822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Reduce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20915" y="2451695"/>
            <a:ext cx="50482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Μείωση απορριμμάτων &amp; πλαστικού μιας χρήσης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63116" y="1349474"/>
            <a:ext cx="5367104" cy="1496814"/>
          </a:xfrm>
          <a:prstGeom prst="roundRect">
            <a:avLst>
              <a:gd name="adj" fmla="val 1598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322557" y="1508919"/>
            <a:ext cx="478421" cy="478433"/>
          </a:xfrm>
          <a:prstGeom prst="ellipse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4117" y="1640483"/>
            <a:ext cx="215299" cy="21530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22557" y="2121892"/>
            <a:ext cx="504822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Reuse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6322557" y="2451695"/>
            <a:ext cx="50482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Επαναχρησιμοποίηση υλικών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61475" y="2980829"/>
            <a:ext cx="5367104" cy="1496814"/>
          </a:xfrm>
          <a:prstGeom prst="roundRect">
            <a:avLst>
              <a:gd name="adj" fmla="val 1598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20915" y="3140273"/>
            <a:ext cx="478421" cy="478433"/>
          </a:xfrm>
          <a:prstGeom prst="ellipse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476" y="3271838"/>
            <a:ext cx="215299" cy="21530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0915" y="3753247"/>
            <a:ext cx="504822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Repair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820915" y="4083050"/>
            <a:ext cx="50482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Επισκευή αντί απόρριψης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163116" y="2980829"/>
            <a:ext cx="5367104" cy="1496814"/>
          </a:xfrm>
          <a:prstGeom prst="roundRect">
            <a:avLst>
              <a:gd name="adj" fmla="val 1598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6322557" y="3140273"/>
            <a:ext cx="478421" cy="478433"/>
          </a:xfrm>
          <a:prstGeom prst="ellipse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4117" y="3271838"/>
            <a:ext cx="215299" cy="21530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22557" y="3753247"/>
            <a:ext cx="504822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Recycle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6322557" y="4083050"/>
            <a:ext cx="50482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Ανακύκλωση &amp; κομποστοποίηση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661475" y="4763492"/>
            <a:ext cx="523981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Παραδείγματα δράσεων στο σχολείο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661475" y="5147171"/>
            <a:ext cx="5239810" cy="1081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Φυτεύσεις &amp; σχολικός κήπος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Προστασία επικονιαστών &amp; βιοποικιλότητας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Συζήτηση για υπερκατανάλωση &amp; fast fashion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Μικρές εκστρατείες περιβαλλοντικής ενημέρωσης</a:t>
            </a:r>
            <a:endParaRPr lang="en-US" sz="1250" dirty="0"/>
          </a:p>
        </p:txBody>
      </p:sp>
      <p:sp>
        <p:nvSpPr>
          <p:cNvPr id="25" name="Shape 19"/>
          <p:cNvSpPr/>
          <p:nvPr/>
        </p:nvSpPr>
        <p:spPr>
          <a:xfrm>
            <a:off x="6296760" y="4780260"/>
            <a:ext cx="5239810" cy="791964"/>
          </a:xfrm>
          <a:prstGeom prst="roundRect">
            <a:avLst>
              <a:gd name="adj" fmla="val 3021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201" y="4986437"/>
            <a:ext cx="199325" cy="15944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814967" y="4941094"/>
            <a:ext cx="4562162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Η αλλαγή δεν απαιτεί πάντα μεγάλες δράσεις — μπορεί να αρχίσει από μικρές καθημερινές συνήθειες.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Η Βιωσιμότητα Μέσα σε Όλα τα Μαθήματα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909538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Η Περιβαλλοντική Εκπαίδευση δεν χρειάζεται να είναι «ένα ακόμη μάθημα». Μπορεί να ενσωματωθεί σε όσα ήδη διδάσκουμε.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29109"/>
            <a:ext cx="5319083" cy="53192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487" y="2499916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Παραδείγματα ενσωμάτωσης</a:t>
            </a:r>
            <a:endParaRPr lang="en-US" sz="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2700635"/>
            <a:ext cx="5319083" cy="7588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06138" y="2766417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6324640" y="3044031"/>
            <a:ext cx="510477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Μαθηματικά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324640" y="3238897"/>
            <a:ext cx="510477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Καταγραφή &amp; παρουσίαση δεδομένων για τα απορρίμματα</a:t>
            </a:r>
            <a:endParaRPr lang="en-US" sz="7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3506688"/>
            <a:ext cx="5319083" cy="7588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806138" y="3572470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6324640" y="3850084"/>
            <a:ext cx="510477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Γλώσσα / Αγγλικά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6324640" y="4044950"/>
            <a:ext cx="510477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Δημιουργία αφίσας ή περιβαλλοντικής καμπάνιας</a:t>
            </a:r>
            <a:endParaRPr lang="en-US" sz="7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4312741"/>
            <a:ext cx="5319083" cy="7588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806138" y="4378523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6324640" y="4656138"/>
            <a:ext cx="510477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Τέχνη / Τεχνολογία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6324640" y="4851003"/>
            <a:ext cx="510477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Δημιουργίες με επαναχρησιμοποιούμενα υλικά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Από την Επιμόρφωση στην Τάξη μας</a:t>
            </a:r>
            <a:endParaRPr lang="en-US" sz="1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47" y="1012513"/>
            <a:ext cx="10779153" cy="4072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31583" y="4359795"/>
            <a:ext cx="2445408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Εφαρμογή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431583" y="3426526"/>
            <a:ext cx="2445408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Υλικό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431583" y="2382360"/>
            <a:ext cx="2445408" cy="305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Διάχυση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431583" y="1439741"/>
            <a:ext cx="2445408" cy="305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Επιμόρφωση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398804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l-GR" sz="1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 </a:t>
            </a:r>
            <a:r>
              <a:rPr lang="en-US" sz="1400" dirty="0" err="1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Υλικό</a:t>
            </a:r>
            <a:r>
              <a:rPr lang="en-US" sz="14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 διαθέσιμο για αξιοποίηση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87368" y="5729884"/>
            <a:ext cx="531908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Τράπεζα εκπαιδευτικού υλικού</a:t>
            </a:r>
            <a:endParaRPr lang="en-US" sz="12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Έτοιμα σχέδια μαθήματος</a:t>
            </a:r>
            <a:endParaRPr lang="en-US" sz="12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Ιδέες &amp; δραστηριότητες για διαφορετικές τάξεις</a:t>
            </a:r>
            <a:endParaRPr lang="en-US" sz="12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Υλικό για προσαρμογή από το προσωπικό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964446" y="5524312"/>
            <a:ext cx="2444292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9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5FDF493-8381-8447-2B0E-951ECECBF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470" y="5011025"/>
            <a:ext cx="2869377" cy="16689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341</Words>
  <Application>Microsoft Office PowerPoint</Application>
  <PresentationFormat>Widescreen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Inter</vt:lpstr>
      <vt:lpstr>DM Sans Medium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Nasso Agapiou</dc:creator>
  <cp:lastModifiedBy>Αθανασία Αγαπίου</cp:lastModifiedBy>
  <cp:revision>2</cp:revision>
  <dcterms:created xsi:type="dcterms:W3CDTF">2026-09-27T09:40:05Z</dcterms:created>
  <dcterms:modified xsi:type="dcterms:W3CDTF">2026-09-27T09:54:45Z</dcterms:modified>
</cp:coreProperties>
</file>